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76" r:id="rId3"/>
    <p:sldId id="266" r:id="rId4"/>
    <p:sldId id="258" r:id="rId5"/>
    <p:sldId id="280" r:id="rId6"/>
    <p:sldId id="259" r:id="rId7"/>
    <p:sldId id="294" r:id="rId8"/>
    <p:sldId id="282" r:id="rId9"/>
    <p:sldId id="284" r:id="rId10"/>
    <p:sldId id="285" r:id="rId11"/>
    <p:sldId id="286" r:id="rId12"/>
    <p:sldId id="313" r:id="rId13"/>
    <p:sldId id="293" r:id="rId14"/>
    <p:sldId id="310" r:id="rId15"/>
    <p:sldId id="288" r:id="rId16"/>
    <p:sldId id="296" r:id="rId17"/>
    <p:sldId id="297" r:id="rId18"/>
    <p:sldId id="291" r:id="rId19"/>
    <p:sldId id="311" r:id="rId20"/>
    <p:sldId id="302" r:id="rId21"/>
    <p:sldId id="303" r:id="rId22"/>
    <p:sldId id="305" r:id="rId23"/>
    <p:sldId id="307" r:id="rId24"/>
    <p:sldId id="308" r:id="rId25"/>
    <p:sldId id="309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6"/>
    <p:restoredTop sz="94674"/>
  </p:normalViewPr>
  <p:slideViewPr>
    <p:cSldViewPr snapToGrid="0" snapToObjects="1">
      <p:cViewPr varScale="1">
        <p:scale>
          <a:sx n="120" d="100"/>
          <a:sy n="120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6A557-8001-48B9-9FF0-5C131EB5CD2C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837596E1-DDC9-414B-A46F-504896914CEB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8A9728C0-6295-4B73-A5B5-03610AD34F14}" type="par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8718F8B3-7256-404A-B691-AB4C0AA26CAA}" type="sibTrans" cxnId="{6325CD12-E35D-469E-9DCA-6A69740A4759}">
      <dgm:prSet/>
      <dgm:spPr/>
      <dgm:t>
        <a:bodyPr/>
        <a:lstStyle/>
        <a:p>
          <a:endParaRPr lang="zh-CN" altLang="en-US"/>
        </a:p>
      </dgm:t>
    </dgm:pt>
    <dgm:pt modelId="{48DEC5B6-AB66-41FD-875C-35B9D9626455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6A676D29-21CB-472F-AAD5-CA58BCB94B91}" type="par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780FB4F7-F235-422C-9B4F-B52DFCBFC2F1}" type="sibTrans" cxnId="{B0B873FB-E043-4BC3-A152-57540936ED58}">
      <dgm:prSet/>
      <dgm:spPr/>
      <dgm:t>
        <a:bodyPr/>
        <a:lstStyle/>
        <a:p>
          <a:endParaRPr lang="zh-CN" altLang="en-US"/>
        </a:p>
      </dgm:t>
    </dgm:pt>
    <dgm:pt modelId="{98437EF3-6584-46FD-AEAB-31A0E93A3AD9}">
      <dgm:prSet phldrT="[文本]" custT="1"/>
      <dgm:spPr/>
      <dgm:t>
        <a:bodyPr/>
        <a:lstStyle/>
        <a:p>
          <a:endParaRPr lang="zh-CN" altLang="en-US" sz="2400" dirty="0">
            <a:latin typeface="+mn-lt"/>
          </a:endParaRPr>
        </a:p>
      </dgm:t>
    </dgm:pt>
    <dgm:pt modelId="{F43E342F-3E8D-4805-B9FC-77A1B4DDAACF}" type="par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E807263D-0CFB-42FC-965A-8250A207FB7B}" type="sibTrans" cxnId="{4A31425D-1C77-4601-8F88-FD293945D4DD}">
      <dgm:prSet/>
      <dgm:spPr/>
      <dgm:t>
        <a:bodyPr/>
        <a:lstStyle/>
        <a:p>
          <a:endParaRPr lang="zh-CN" altLang="en-US"/>
        </a:p>
      </dgm:t>
    </dgm:pt>
    <dgm:pt modelId="{86E025B7-1E52-4461-AFF9-9B0C8683C75D}" type="pres">
      <dgm:prSet presAssocID="{CA86A557-8001-48B9-9FF0-5C131EB5CD2C}" presName="Name0" presStyleCnt="0">
        <dgm:presLayoutVars>
          <dgm:chMax val="7"/>
          <dgm:chPref val="7"/>
          <dgm:dir/>
        </dgm:presLayoutVars>
      </dgm:prSet>
      <dgm:spPr/>
    </dgm:pt>
    <dgm:pt modelId="{ABD194B3-48A6-4C36-8DB1-6EDEE47C62BE}" type="pres">
      <dgm:prSet presAssocID="{CA86A557-8001-48B9-9FF0-5C131EB5CD2C}" presName="Name1" presStyleCnt="0"/>
      <dgm:spPr/>
    </dgm:pt>
    <dgm:pt modelId="{C9A6D096-9681-48E1-8BA8-6B1851E84436}" type="pres">
      <dgm:prSet presAssocID="{CA86A557-8001-48B9-9FF0-5C131EB5CD2C}" presName="cycle" presStyleCnt="0"/>
      <dgm:spPr/>
    </dgm:pt>
    <dgm:pt modelId="{3C25E288-AD55-487B-961A-01A82940F8C9}" type="pres">
      <dgm:prSet presAssocID="{CA86A557-8001-48B9-9FF0-5C131EB5CD2C}" presName="srcNode" presStyleLbl="node1" presStyleIdx="0" presStyleCnt="3"/>
      <dgm:spPr/>
    </dgm:pt>
    <dgm:pt modelId="{7188616A-1392-486E-998D-C409DBC60393}" type="pres">
      <dgm:prSet presAssocID="{CA86A557-8001-48B9-9FF0-5C131EB5CD2C}" presName="conn" presStyleLbl="parChTrans1D2" presStyleIdx="0" presStyleCnt="1"/>
      <dgm:spPr/>
    </dgm:pt>
    <dgm:pt modelId="{387C0AEF-7F17-4A67-9CBD-52C4B4BD6423}" type="pres">
      <dgm:prSet presAssocID="{CA86A557-8001-48B9-9FF0-5C131EB5CD2C}" presName="extraNode" presStyleLbl="node1" presStyleIdx="0" presStyleCnt="3"/>
      <dgm:spPr/>
    </dgm:pt>
    <dgm:pt modelId="{A087E9D1-91E1-4811-8CE5-1BFA68D28B74}" type="pres">
      <dgm:prSet presAssocID="{CA86A557-8001-48B9-9FF0-5C131EB5CD2C}" presName="dstNode" presStyleLbl="node1" presStyleIdx="0" presStyleCnt="3"/>
      <dgm:spPr/>
    </dgm:pt>
    <dgm:pt modelId="{43B5B088-7B1A-41BC-9825-EE6772745AD2}" type="pres">
      <dgm:prSet presAssocID="{837596E1-DDC9-414B-A46F-504896914CEB}" presName="text_1" presStyleLbl="node1" presStyleIdx="0" presStyleCnt="3">
        <dgm:presLayoutVars>
          <dgm:bulletEnabled val="1"/>
        </dgm:presLayoutVars>
      </dgm:prSet>
      <dgm:spPr/>
    </dgm:pt>
    <dgm:pt modelId="{139E79F8-B94A-4E71-B4E2-17B90E95A081}" type="pres">
      <dgm:prSet presAssocID="{837596E1-DDC9-414B-A46F-504896914CEB}" presName="accent_1" presStyleCnt="0"/>
      <dgm:spPr/>
    </dgm:pt>
    <dgm:pt modelId="{6ACBAB29-8052-4D31-87EC-7CEAFF02BA42}" type="pres">
      <dgm:prSet presAssocID="{837596E1-DDC9-414B-A46F-504896914CEB}" presName="accentRepeatNode" presStyleLbl="solidFgAcc1" presStyleIdx="0" presStyleCnt="3"/>
      <dgm:spPr/>
    </dgm:pt>
    <dgm:pt modelId="{B2E435FA-0421-4863-9D87-2E53B7C493CF}" type="pres">
      <dgm:prSet presAssocID="{48DEC5B6-AB66-41FD-875C-35B9D9626455}" presName="text_2" presStyleLbl="node1" presStyleIdx="1" presStyleCnt="3">
        <dgm:presLayoutVars>
          <dgm:bulletEnabled val="1"/>
        </dgm:presLayoutVars>
      </dgm:prSet>
      <dgm:spPr/>
    </dgm:pt>
    <dgm:pt modelId="{4A7A1952-1FEA-458E-960E-26BC68A00983}" type="pres">
      <dgm:prSet presAssocID="{48DEC5B6-AB66-41FD-875C-35B9D9626455}" presName="accent_2" presStyleCnt="0"/>
      <dgm:spPr/>
    </dgm:pt>
    <dgm:pt modelId="{684313DE-6DCD-4E1C-83F9-EED8963ADA15}" type="pres">
      <dgm:prSet presAssocID="{48DEC5B6-AB66-41FD-875C-35B9D9626455}" presName="accentRepeatNode" presStyleLbl="solidFgAcc1" presStyleIdx="1" presStyleCnt="3"/>
      <dgm:spPr/>
    </dgm:pt>
    <dgm:pt modelId="{7B33EB36-8203-4A3C-83CF-3669E0EE59B1}" type="pres">
      <dgm:prSet presAssocID="{98437EF3-6584-46FD-AEAB-31A0E93A3AD9}" presName="text_3" presStyleLbl="node1" presStyleIdx="2" presStyleCnt="3">
        <dgm:presLayoutVars>
          <dgm:bulletEnabled val="1"/>
        </dgm:presLayoutVars>
      </dgm:prSet>
      <dgm:spPr/>
    </dgm:pt>
    <dgm:pt modelId="{6340D7B5-F94B-4595-B719-3020E9320282}" type="pres">
      <dgm:prSet presAssocID="{98437EF3-6584-46FD-AEAB-31A0E93A3AD9}" presName="accent_3" presStyleCnt="0"/>
      <dgm:spPr/>
    </dgm:pt>
    <dgm:pt modelId="{F8D81291-1374-4CE7-B95E-FDA177BEF1AC}" type="pres">
      <dgm:prSet presAssocID="{98437EF3-6584-46FD-AEAB-31A0E93A3AD9}" presName="accentRepeatNode" presStyleLbl="solidFgAcc1" presStyleIdx="2" presStyleCnt="3"/>
      <dgm:spPr/>
    </dgm:pt>
  </dgm:ptLst>
  <dgm:cxnLst>
    <dgm:cxn modelId="{6325CD12-E35D-469E-9DCA-6A69740A4759}" srcId="{CA86A557-8001-48B9-9FF0-5C131EB5CD2C}" destId="{837596E1-DDC9-414B-A46F-504896914CEB}" srcOrd="0" destOrd="0" parTransId="{8A9728C0-6295-4B73-A5B5-03610AD34F14}" sibTransId="{8718F8B3-7256-404A-B691-AB4C0AA26CAA}"/>
    <dgm:cxn modelId="{4A31425D-1C77-4601-8F88-FD293945D4DD}" srcId="{CA86A557-8001-48B9-9FF0-5C131EB5CD2C}" destId="{98437EF3-6584-46FD-AEAB-31A0E93A3AD9}" srcOrd="2" destOrd="0" parTransId="{F43E342F-3E8D-4805-B9FC-77A1B4DDAACF}" sibTransId="{E807263D-0CFB-42FC-965A-8250A207FB7B}"/>
    <dgm:cxn modelId="{447FD199-3117-4844-B3CA-91EEF0174EBF}" type="presOf" srcId="{48DEC5B6-AB66-41FD-875C-35B9D9626455}" destId="{B2E435FA-0421-4863-9D87-2E53B7C493CF}" srcOrd="0" destOrd="0" presId="urn:microsoft.com/office/officeart/2008/layout/VerticalCurvedList"/>
    <dgm:cxn modelId="{76D380C1-7240-5A42-BAFD-AFA899FEB996}" type="presOf" srcId="{CA86A557-8001-48B9-9FF0-5C131EB5CD2C}" destId="{86E025B7-1E52-4461-AFF9-9B0C8683C75D}" srcOrd="0" destOrd="0" presId="urn:microsoft.com/office/officeart/2008/layout/VerticalCurvedList"/>
    <dgm:cxn modelId="{446F04D6-C8DC-A943-B580-863CA2A8816A}" type="presOf" srcId="{837596E1-DDC9-414B-A46F-504896914CEB}" destId="{43B5B088-7B1A-41BC-9825-EE6772745AD2}" srcOrd="0" destOrd="0" presId="urn:microsoft.com/office/officeart/2008/layout/VerticalCurvedList"/>
    <dgm:cxn modelId="{E27071D6-9F71-734F-BC1D-26CD806688BF}" type="presOf" srcId="{98437EF3-6584-46FD-AEAB-31A0E93A3AD9}" destId="{7B33EB36-8203-4A3C-83CF-3669E0EE59B1}" srcOrd="0" destOrd="0" presId="urn:microsoft.com/office/officeart/2008/layout/VerticalCurvedList"/>
    <dgm:cxn modelId="{197509F3-EB6F-AA4C-AAF7-73170575E9AA}" type="presOf" srcId="{8718F8B3-7256-404A-B691-AB4C0AA26CAA}" destId="{7188616A-1392-486E-998D-C409DBC60393}" srcOrd="0" destOrd="0" presId="urn:microsoft.com/office/officeart/2008/layout/VerticalCurvedList"/>
    <dgm:cxn modelId="{B0B873FB-E043-4BC3-A152-57540936ED58}" srcId="{CA86A557-8001-48B9-9FF0-5C131EB5CD2C}" destId="{48DEC5B6-AB66-41FD-875C-35B9D9626455}" srcOrd="1" destOrd="0" parTransId="{6A676D29-21CB-472F-AAD5-CA58BCB94B91}" sibTransId="{780FB4F7-F235-422C-9B4F-B52DFCBFC2F1}"/>
    <dgm:cxn modelId="{EB451C80-226C-2F46-AA8E-10954B0DAD99}" type="presParOf" srcId="{86E025B7-1E52-4461-AFF9-9B0C8683C75D}" destId="{ABD194B3-48A6-4C36-8DB1-6EDEE47C62BE}" srcOrd="0" destOrd="0" presId="urn:microsoft.com/office/officeart/2008/layout/VerticalCurvedList"/>
    <dgm:cxn modelId="{37BD9D55-2D41-C64A-A81D-03E0893DB89D}" type="presParOf" srcId="{ABD194B3-48A6-4C36-8DB1-6EDEE47C62BE}" destId="{C9A6D096-9681-48E1-8BA8-6B1851E84436}" srcOrd="0" destOrd="0" presId="urn:microsoft.com/office/officeart/2008/layout/VerticalCurvedList"/>
    <dgm:cxn modelId="{06CA809A-03B3-594D-8F83-C5E5480F7E33}" type="presParOf" srcId="{C9A6D096-9681-48E1-8BA8-6B1851E84436}" destId="{3C25E288-AD55-487B-961A-01A82940F8C9}" srcOrd="0" destOrd="0" presId="urn:microsoft.com/office/officeart/2008/layout/VerticalCurvedList"/>
    <dgm:cxn modelId="{B83C8483-BE45-2A4A-A00B-2A8382E9E9E9}" type="presParOf" srcId="{C9A6D096-9681-48E1-8BA8-6B1851E84436}" destId="{7188616A-1392-486E-998D-C409DBC60393}" srcOrd="1" destOrd="0" presId="urn:microsoft.com/office/officeart/2008/layout/VerticalCurvedList"/>
    <dgm:cxn modelId="{ACCF51FE-B45F-8548-AA34-B7A106162515}" type="presParOf" srcId="{C9A6D096-9681-48E1-8BA8-6B1851E84436}" destId="{387C0AEF-7F17-4A67-9CBD-52C4B4BD6423}" srcOrd="2" destOrd="0" presId="urn:microsoft.com/office/officeart/2008/layout/VerticalCurvedList"/>
    <dgm:cxn modelId="{1A3B1723-79FE-E944-B6CA-E55F80E59B97}" type="presParOf" srcId="{C9A6D096-9681-48E1-8BA8-6B1851E84436}" destId="{A087E9D1-91E1-4811-8CE5-1BFA68D28B74}" srcOrd="3" destOrd="0" presId="urn:microsoft.com/office/officeart/2008/layout/VerticalCurvedList"/>
    <dgm:cxn modelId="{775EA1C3-22E6-8245-A961-2488647751C3}" type="presParOf" srcId="{ABD194B3-48A6-4C36-8DB1-6EDEE47C62BE}" destId="{43B5B088-7B1A-41BC-9825-EE6772745AD2}" srcOrd="1" destOrd="0" presId="urn:microsoft.com/office/officeart/2008/layout/VerticalCurvedList"/>
    <dgm:cxn modelId="{83450BD2-4AA7-844C-BDA4-74FC6DE0308A}" type="presParOf" srcId="{ABD194B3-48A6-4C36-8DB1-6EDEE47C62BE}" destId="{139E79F8-B94A-4E71-B4E2-17B90E95A081}" srcOrd="2" destOrd="0" presId="urn:microsoft.com/office/officeart/2008/layout/VerticalCurvedList"/>
    <dgm:cxn modelId="{C2EABCAA-6CBB-5C4F-916F-6D85250D203E}" type="presParOf" srcId="{139E79F8-B94A-4E71-B4E2-17B90E95A081}" destId="{6ACBAB29-8052-4D31-87EC-7CEAFF02BA42}" srcOrd="0" destOrd="0" presId="urn:microsoft.com/office/officeart/2008/layout/VerticalCurvedList"/>
    <dgm:cxn modelId="{265EA87A-7B91-E242-A972-AA0AEA89180A}" type="presParOf" srcId="{ABD194B3-48A6-4C36-8DB1-6EDEE47C62BE}" destId="{B2E435FA-0421-4863-9D87-2E53B7C493CF}" srcOrd="3" destOrd="0" presId="urn:microsoft.com/office/officeart/2008/layout/VerticalCurvedList"/>
    <dgm:cxn modelId="{91DC1272-542D-AD43-B8F5-B6020A89C380}" type="presParOf" srcId="{ABD194B3-48A6-4C36-8DB1-6EDEE47C62BE}" destId="{4A7A1952-1FEA-458E-960E-26BC68A00983}" srcOrd="4" destOrd="0" presId="urn:microsoft.com/office/officeart/2008/layout/VerticalCurvedList"/>
    <dgm:cxn modelId="{3EBBBD70-D78C-104C-A50B-F6F3E899BFCC}" type="presParOf" srcId="{4A7A1952-1FEA-458E-960E-26BC68A00983}" destId="{684313DE-6DCD-4E1C-83F9-EED8963ADA15}" srcOrd="0" destOrd="0" presId="urn:microsoft.com/office/officeart/2008/layout/VerticalCurvedList"/>
    <dgm:cxn modelId="{F29DF9F0-24DB-644A-AF89-75F7E4F0D6EF}" type="presParOf" srcId="{ABD194B3-48A6-4C36-8DB1-6EDEE47C62BE}" destId="{7B33EB36-8203-4A3C-83CF-3669E0EE59B1}" srcOrd="5" destOrd="0" presId="urn:microsoft.com/office/officeart/2008/layout/VerticalCurvedList"/>
    <dgm:cxn modelId="{7B4CBC17-B017-0245-8433-6FDEDCDE66BA}" type="presParOf" srcId="{ABD194B3-48A6-4C36-8DB1-6EDEE47C62BE}" destId="{6340D7B5-F94B-4595-B719-3020E9320282}" srcOrd="6" destOrd="0" presId="urn:microsoft.com/office/officeart/2008/layout/VerticalCurvedList"/>
    <dgm:cxn modelId="{8CCCD747-8D28-CF41-A8DD-81DF91F5E8AE}" type="presParOf" srcId="{6340D7B5-F94B-4595-B719-3020E9320282}" destId="{F8D81291-1374-4CE7-B95E-FDA177BEF1A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8616A-1392-486E-998D-C409DBC60393}">
      <dsp:nvSpPr>
        <dsp:cNvPr id="0" name=""/>
        <dsp:cNvSpPr/>
      </dsp:nvSpPr>
      <dsp:spPr>
        <a:xfrm>
          <a:off x="-4502106" y="-690386"/>
          <a:ext cx="5363254" cy="5363254"/>
        </a:xfrm>
        <a:prstGeom prst="blockArc">
          <a:avLst>
            <a:gd name="adj1" fmla="val 18900000"/>
            <a:gd name="adj2" fmla="val 2700000"/>
            <a:gd name="adj3" fmla="val 403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5B088-7B1A-41BC-9825-EE6772745AD2}">
      <dsp:nvSpPr>
        <dsp:cNvPr id="0" name=""/>
        <dsp:cNvSpPr/>
      </dsp:nvSpPr>
      <dsp:spPr>
        <a:xfrm>
          <a:off x="553827" y="398248"/>
          <a:ext cx="3687850" cy="7964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398248"/>
        <a:ext cx="3687850" cy="796496"/>
      </dsp:txXfrm>
    </dsp:sp>
    <dsp:sp modelId="{6ACBAB29-8052-4D31-87EC-7CEAFF02BA42}">
      <dsp:nvSpPr>
        <dsp:cNvPr id="0" name=""/>
        <dsp:cNvSpPr/>
      </dsp:nvSpPr>
      <dsp:spPr>
        <a:xfrm>
          <a:off x="56017" y="298686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435FA-0421-4863-9D87-2E53B7C493CF}">
      <dsp:nvSpPr>
        <dsp:cNvPr id="0" name=""/>
        <dsp:cNvSpPr/>
      </dsp:nvSpPr>
      <dsp:spPr>
        <a:xfrm>
          <a:off x="843353" y="1592992"/>
          <a:ext cx="3398324" cy="796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843353" y="1592992"/>
        <a:ext cx="3398324" cy="796496"/>
      </dsp:txXfrm>
    </dsp:sp>
    <dsp:sp modelId="{684313DE-6DCD-4E1C-83F9-EED8963ADA15}">
      <dsp:nvSpPr>
        <dsp:cNvPr id="0" name=""/>
        <dsp:cNvSpPr/>
      </dsp:nvSpPr>
      <dsp:spPr>
        <a:xfrm>
          <a:off x="345543" y="1493430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33EB36-8203-4A3C-83CF-3669E0EE59B1}">
      <dsp:nvSpPr>
        <dsp:cNvPr id="0" name=""/>
        <dsp:cNvSpPr/>
      </dsp:nvSpPr>
      <dsp:spPr>
        <a:xfrm>
          <a:off x="553827" y="2787736"/>
          <a:ext cx="3687850" cy="79649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221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>
            <a:latin typeface="+mn-lt"/>
          </a:endParaRPr>
        </a:p>
      </dsp:txBody>
      <dsp:txXfrm>
        <a:off x="553827" y="2787736"/>
        <a:ext cx="3687850" cy="796496"/>
      </dsp:txXfrm>
    </dsp:sp>
    <dsp:sp modelId="{F8D81291-1374-4CE7-B95E-FDA177BEF1AC}">
      <dsp:nvSpPr>
        <dsp:cNvPr id="0" name=""/>
        <dsp:cNvSpPr/>
      </dsp:nvSpPr>
      <dsp:spPr>
        <a:xfrm>
          <a:off x="56017" y="2688174"/>
          <a:ext cx="995620" cy="9956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64A1D-CDD6-1245-A946-2C0678CEB7AB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183A-437B-0A4E-AEBC-1650DFA92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6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5183A-437B-0A4E-AEBC-1650DFA924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6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9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1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1200" dirty="0">
              <a:solidFill>
                <a:schemeClr val="tx1"/>
              </a:solidFill>
              <a:latin typeface="Arial" pitchFamily="-105" charset="0"/>
              <a:ea typeface="ＭＳ Ｐゴシック" pitchFamily="-105" charset="-128"/>
              <a:cs typeface="ＭＳ Ｐゴシック" pitchFamily="-105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487906-38C7-2948-8EF2-63BA3985CDF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35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4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26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9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0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6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E407F-03C5-4843-B554-69C65ECDC8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82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idea:</a:t>
            </a:r>
            <a:r>
              <a:rPr lang="zh-CN" altLang="en-US" dirty="0"/>
              <a:t> </a:t>
            </a:r>
            <a:r>
              <a:rPr lang="en-US" altLang="zh-CN" dirty="0"/>
              <a:t>on-demand,</a:t>
            </a:r>
            <a:r>
              <a:rPr lang="zh-CN" altLang="en-US" dirty="0"/>
              <a:t> </a:t>
            </a:r>
            <a:r>
              <a:rPr lang="en-US" altLang="zh-CN" dirty="0" err="1"/>
              <a:t>partianl</a:t>
            </a:r>
            <a:r>
              <a:rPr lang="en-US" altLang="zh-CN" dirty="0"/>
              <a:t>-instantiation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4898A-41A8-49D6-8E48-9D853EBFDD6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6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3669-255A-4741-8E88-3294597DC859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38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52F6A-C293-C940-A737-8FF015142C68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53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7078-9166-334E-878E-CCED13FF1369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9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415600" y="521800"/>
            <a:ext cx="11360800" cy="83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43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39B8C-A2D9-F344-A96E-05B96CF885E7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57979-DE5C-EC42-8D21-41D65FB78E8D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9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57560-9618-8A49-9944-A4F700D481AA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0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A1A76-8689-BB45-80D9-9908BDAE2EFE}" type="datetime1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93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C927C-922C-B949-8F50-3554CDD7FACF}" type="datetime1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6689-4D31-DE4B-BC50-D67214A6FC23}" type="datetime1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3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14ADD-4B1E-C746-A8B7-1E5C5DC935D9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28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8A002-9A67-1340-84B7-BD472FAD2E12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1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EBE68-0F4A-7746-9840-2C9F16F69030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56FF-F343-054E-88D6-31B7B6F78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0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tiff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2.emf"/><Relationship Id="rId9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2.tiff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e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4.tif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684" y="87510"/>
            <a:ext cx="2915920" cy="1364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166" y="1267594"/>
            <a:ext cx="10699668" cy="1764290"/>
          </a:xfrm>
        </p:spPr>
        <p:txBody>
          <a:bodyPr>
            <a:noAutofit/>
          </a:bodyPr>
          <a:lstStyle/>
          <a:p>
            <a:r>
              <a:rPr lang="en-US" sz="4000" dirty="0"/>
              <a:t>Fine-Grained, Multi-Domain Network Resource</a:t>
            </a:r>
            <a:br>
              <a:rPr lang="en-US" sz="4000" dirty="0"/>
            </a:br>
            <a:r>
              <a:rPr lang="en-US" sz="4000" dirty="0"/>
              <a:t>Abstraction as a Fundamental Primitive to Enable</a:t>
            </a:r>
            <a:br>
              <a:rPr lang="en-US" sz="4000" dirty="0"/>
            </a:br>
            <a:r>
              <a:rPr lang="en-US" sz="4000" dirty="0"/>
              <a:t>High-Performance, Collaborative Data Sciences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166" y="2987040"/>
            <a:ext cx="10699668" cy="2261852"/>
          </a:xfrm>
        </p:spPr>
        <p:txBody>
          <a:bodyPr>
            <a:noAutofit/>
          </a:bodyPr>
          <a:lstStyle/>
          <a:p>
            <a:r>
              <a:rPr lang="en-US" sz="2000" b="1" dirty="0"/>
              <a:t>Qiao Xiang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, J.</a:t>
            </a:r>
            <a:r>
              <a:rPr lang="zh-CN" altLang="en-US" sz="2000" dirty="0"/>
              <a:t> </a:t>
            </a:r>
            <a:r>
              <a:rPr lang="en-US" altLang="zh-CN" sz="2000" dirty="0"/>
              <a:t>Jensen</a:t>
            </a:r>
            <a:r>
              <a:rPr lang="zh-CN" altLang="en-US" sz="2000" dirty="0"/>
              <a:t> </a:t>
            </a:r>
            <a:r>
              <a:rPr lang="en-US" altLang="zh-CN" sz="2000" dirty="0"/>
              <a:t>Zhang</a:t>
            </a:r>
            <a:r>
              <a:rPr lang="en-US" altLang="zh-CN" sz="2000" baseline="30000" dirty="0"/>
              <a:t>12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Tony</a:t>
            </a:r>
            <a:r>
              <a:rPr lang="zh-CN" altLang="en-US" sz="2000" dirty="0"/>
              <a:t> </a:t>
            </a:r>
            <a:r>
              <a:rPr lang="en-US" altLang="zh-CN" sz="2000" dirty="0"/>
              <a:t>Wang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Jace</a:t>
            </a:r>
            <a:r>
              <a:rPr lang="zh-CN" altLang="en-US" sz="2000" dirty="0"/>
              <a:t> </a:t>
            </a:r>
            <a:r>
              <a:rPr lang="en-US" altLang="zh-CN" sz="2000" dirty="0"/>
              <a:t>Liu</a:t>
            </a:r>
            <a:r>
              <a:rPr lang="en-US" altLang="zh-CN" sz="2000" baseline="30000" dirty="0"/>
              <a:t>1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Chin</a:t>
            </a:r>
            <a:r>
              <a:rPr lang="zh-CN" altLang="en-US" sz="2000" dirty="0"/>
              <a:t> </a:t>
            </a:r>
            <a:r>
              <a:rPr lang="en-US" altLang="zh-CN" sz="2000" dirty="0"/>
              <a:t>Guok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Franck Le</a:t>
            </a:r>
            <a:r>
              <a:rPr lang="en-US" altLang="zh-CN" sz="2000" baseline="30000" dirty="0"/>
              <a:t>4</a:t>
            </a:r>
            <a:r>
              <a:rPr lang="en-US" altLang="zh-CN" sz="2000" dirty="0"/>
              <a:t>, John</a:t>
            </a:r>
            <a:r>
              <a:rPr lang="zh-CN" altLang="en-US" sz="2000" dirty="0"/>
              <a:t> </a:t>
            </a:r>
            <a:r>
              <a:rPr lang="en-US" altLang="zh-CN" sz="2000" dirty="0"/>
              <a:t>MacAuley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Harvey</a:t>
            </a:r>
            <a:r>
              <a:rPr lang="zh-CN" altLang="en-US" sz="2000" dirty="0"/>
              <a:t> </a:t>
            </a:r>
            <a:r>
              <a:rPr lang="en-US" altLang="zh-CN" sz="2000" dirty="0"/>
              <a:t>Newman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 Y. Richard Yang</a:t>
            </a:r>
            <a:r>
              <a:rPr lang="en-US" altLang="zh-CN" sz="2000" baseline="30000" dirty="0"/>
              <a:t>12</a:t>
            </a:r>
          </a:p>
          <a:p>
            <a:endParaRPr lang="en-US" sz="2000" baseline="30000" dirty="0"/>
          </a:p>
          <a:p>
            <a:r>
              <a:rPr lang="en-US" altLang="zh-CN" sz="2000" baseline="30000" dirty="0"/>
              <a:t>1</a:t>
            </a:r>
            <a:r>
              <a:rPr lang="en-US" altLang="zh-CN" sz="2000" dirty="0"/>
              <a:t>Tongji</a:t>
            </a:r>
            <a:r>
              <a:rPr lang="zh-CN" altLang="en-US" sz="2000" dirty="0"/>
              <a:t> </a:t>
            </a:r>
            <a:r>
              <a:rPr lang="en-US" altLang="zh-CN" sz="2000" dirty="0"/>
              <a:t>University, 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Yale</a:t>
            </a:r>
            <a:r>
              <a:rPr lang="zh-CN" altLang="en-US" sz="2000" dirty="0"/>
              <a:t> </a:t>
            </a:r>
            <a:r>
              <a:rPr lang="en-US" altLang="zh-CN" sz="2000" dirty="0"/>
              <a:t>University,</a:t>
            </a:r>
            <a:r>
              <a:rPr lang="zh-CN" altLang="en-US" sz="2000" dirty="0"/>
              <a:t> </a:t>
            </a:r>
            <a:r>
              <a:rPr lang="en-US" altLang="zh-CN" sz="2000" baseline="30000" dirty="0"/>
              <a:t>3</a:t>
            </a:r>
            <a:r>
              <a:rPr lang="en-US" altLang="zh-CN" sz="2000" dirty="0"/>
              <a:t> Lawrence Berkeley National Laboratory,</a:t>
            </a:r>
          </a:p>
          <a:p>
            <a:r>
              <a:rPr lang="en-US" altLang="zh-CN" sz="2000" baseline="30000" dirty="0"/>
              <a:t>4</a:t>
            </a:r>
            <a:r>
              <a:rPr lang="en-US" altLang="zh-CN" sz="2000" dirty="0"/>
              <a:t>IBM T.J. Watson Research Center,</a:t>
            </a:r>
            <a:r>
              <a:rPr lang="zh-CN" altLang="en-US" sz="2000" dirty="0"/>
              <a:t> </a:t>
            </a:r>
            <a:r>
              <a:rPr lang="en-US" altLang="zh-CN" sz="2000" baseline="30000" dirty="0"/>
              <a:t>5</a:t>
            </a:r>
            <a:r>
              <a:rPr lang="en-US" altLang="zh-CN" sz="2000" dirty="0"/>
              <a:t>California</a:t>
            </a:r>
            <a:r>
              <a:rPr lang="zh-CN" altLang="en-US" sz="2000" dirty="0"/>
              <a:t> </a:t>
            </a:r>
            <a:r>
              <a:rPr lang="en-US" altLang="zh-CN" sz="2000" dirty="0"/>
              <a:t>Institute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Technology, </a:t>
            </a:r>
          </a:p>
          <a:p>
            <a:r>
              <a:rPr lang="en-US" altLang="zh-CN" sz="2000" dirty="0"/>
              <a:t>11</a:t>
            </a:r>
            <a:r>
              <a:rPr lang="en-US" sz="2000" dirty="0"/>
              <a:t>/</a:t>
            </a:r>
            <a:r>
              <a:rPr lang="en-US" altLang="zh-CN" sz="2000" dirty="0"/>
              <a:t>13</a:t>
            </a:r>
            <a:r>
              <a:rPr lang="en-US" sz="2000" dirty="0"/>
              <a:t>/2018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Dallas,</a:t>
            </a:r>
            <a:r>
              <a:rPr lang="zh-CN" altLang="en-US" sz="2000" dirty="0"/>
              <a:t> </a:t>
            </a:r>
            <a:r>
              <a:rPr lang="en-US" altLang="zh-CN" sz="2000" dirty="0"/>
              <a:t>ACM/IEEE</a:t>
            </a:r>
            <a:r>
              <a:rPr lang="zh-CN" altLang="en-US" sz="2000" dirty="0"/>
              <a:t> </a:t>
            </a:r>
            <a:r>
              <a:rPr lang="en-US" altLang="zh-CN" sz="2000" dirty="0"/>
              <a:t>SuperComputing'18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718" y="5349393"/>
            <a:ext cx="1252318" cy="125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14" y="5495345"/>
            <a:ext cx="1717720" cy="9662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289" y="5462565"/>
            <a:ext cx="1031778" cy="10317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887" y="5354837"/>
            <a:ext cx="1125757" cy="11257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320" y="5191383"/>
            <a:ext cx="1702341" cy="145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37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737" y="3845572"/>
            <a:ext cx="6232525" cy="17703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007555" y="3915968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9" y="1780458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Weight-Cost</a:t>
            </a:r>
            <a:r>
              <a:rPr lang="zh-CN" altLang="en-US" dirty="0"/>
              <a:t> </a:t>
            </a:r>
            <a:r>
              <a:rPr lang="en-US" altLang="zh-CN" dirty="0"/>
              <a:t>Multi-Path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920395" y="6271885"/>
            <a:ext cx="2652890" cy="3386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046" y="6241220"/>
                <a:ext cx="201158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645" y="4359882"/>
            <a:ext cx="6569252" cy="18660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0" y="3602153"/>
            <a:ext cx="873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Network</a:t>
            </a:r>
            <a:r>
              <a:rPr lang="zh-CN" altLang="en-US" sz="2400" dirty="0"/>
              <a:t> </a:t>
            </a:r>
            <a:r>
              <a:rPr lang="en-US" altLang="zh-CN" sz="2400" dirty="0"/>
              <a:t>M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Split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traffic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</a:t>
            </a:r>
            <a:r>
              <a:rPr lang="zh-CN" altLang="en-US" sz="2400" dirty="0"/>
              <a:t> </a:t>
            </a:r>
            <a:r>
              <a:rPr lang="en-US" altLang="zh-CN" sz="2400" dirty="0"/>
              <a:t>(S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1:2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20" y="1780359"/>
            <a:ext cx="72263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provide</a:t>
            </a:r>
            <a:r>
              <a:rPr lang="en-US" altLang="zh-CN" dirty="0"/>
              <a:t>s</a:t>
            </a:r>
            <a:r>
              <a:rPr lang="en-US" dirty="0"/>
              <a:t> a compact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accurate</a:t>
            </a:r>
            <a:r>
              <a:rPr lang="en-US" dirty="0"/>
              <a:t> representation 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12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/>
                  <a:t>A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fair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optimal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solution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=10,</m:t>
                    </m:r>
                    <m:r>
                      <a:rPr lang="zh-CN" altLang="en-US" sz="2400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=5,</m:t>
                    </m:r>
                    <m:r>
                      <a:rPr lang="zh-CN" altLang="en-US" sz="2400" i="1" dirty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charset="0"/>
                      </a:rPr>
                      <m:t>=5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178" y="2847902"/>
                <a:ext cx="8660976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806157" y="3805656"/>
            <a:ext cx="6233442" cy="2303126"/>
            <a:chOff x="5806157" y="3805656"/>
            <a:chExt cx="6233442" cy="230312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157" y="3805656"/>
              <a:ext cx="5995317" cy="104338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4667" y="4916508"/>
              <a:ext cx="5993622" cy="116542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894666" y="5194382"/>
              <a:ext cx="6144933" cy="914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9846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Abstraction: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Resource</a:t>
            </a:r>
            <a:r>
              <a:rPr lang="en-US" dirty="0"/>
              <a:t> 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dirty="0"/>
              <a:t>represents the </a:t>
            </a:r>
            <a:r>
              <a:rPr lang="en-US" dirty="0">
                <a:solidFill>
                  <a:srgbClr val="FF0000"/>
                </a:solidFill>
              </a:rPr>
              <a:t>bandwidth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feasible region</a:t>
            </a:r>
            <a:r>
              <a:rPr lang="en-US" dirty="0"/>
              <a:t> of </a:t>
            </a:r>
            <a:r>
              <a:rPr lang="en-US" altLang="zh-CN" dirty="0"/>
              <a:t>network</a:t>
            </a:r>
            <a:r>
              <a:rPr lang="en-US" dirty="0"/>
              <a:t> for providing bandwidths to this set of</a:t>
            </a:r>
            <a:r>
              <a:rPr lang="zh-CN" altLang="en-US" dirty="0"/>
              <a:t> </a:t>
            </a:r>
            <a:r>
              <a:rPr lang="en-US" dirty="0"/>
              <a:t>circuits.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private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pPr lvl="1"/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13</a:t>
            </a:fld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38199" y="3805655"/>
            <a:ext cx="4881143" cy="2742025"/>
            <a:chOff x="568232" y="2971794"/>
            <a:chExt cx="6534498" cy="3574514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157" y="3805656"/>
            <a:ext cx="5995317" cy="10433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667" y="4916508"/>
            <a:ext cx="5993622" cy="11654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530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Resource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abstraction</a:t>
            </a:r>
            <a:r>
              <a:rPr lang="en-US" altLang="zh-CN" dirty="0">
                <a:solidFill>
                  <a:schemeClr val="bg2"/>
                </a:solidFill>
              </a:rPr>
              <a:t>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Use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linear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inequalities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to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provide a compact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representation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of multi-domain network available bandwidth</a:t>
            </a:r>
            <a:r>
              <a:rPr lang="en-US" altLang="zh-CN" dirty="0">
                <a:solidFill>
                  <a:schemeClr val="bg2"/>
                </a:solidFill>
              </a:rPr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9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 Obfuscating</a:t>
            </a:r>
            <a:r>
              <a:rPr lang="zh-CN" altLang="en-US" dirty="0"/>
              <a:t> </a:t>
            </a:r>
            <a:r>
              <a:rPr lang="en-US" altLang="zh-CN" dirty="0"/>
              <a:t>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Goal</a:t>
                </a:r>
                <a:r>
                  <a:rPr lang="en-US" altLang="zh-CN" dirty="0"/>
                  <a:t>: Merge the resource 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altLang="zh-CN" dirty="0"/>
                  <a:t> 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without revealing 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bandwidth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feasible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region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individual domain.</a:t>
                </a:r>
              </a:p>
              <a:p>
                <a:r>
                  <a:rPr lang="en-US" altLang="zh-CN" b="1" dirty="0"/>
                  <a:t>Security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model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</a:t>
                </a:r>
                <a:r>
                  <a:rPr lang="en-US" dirty="0"/>
                  <a:t>emi-honest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(honest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but</a:t>
                </a:r>
                <a:r>
                  <a:rPr lang="en-US" dirty="0"/>
                  <a:t> curious</a:t>
                </a:r>
                <a:r>
                  <a:rPr lang="en-US" altLang="zh-CN" dirty="0"/>
                  <a:t>)</a:t>
                </a:r>
                <a:r>
                  <a:rPr lang="en-US" dirty="0"/>
                  <a:t>.</a:t>
                </a:r>
                <a:endParaRPr lang="en-US" altLang="zh-CN" dirty="0"/>
              </a:p>
              <a:p>
                <a:r>
                  <a:rPr lang="en-US" altLang="zh-CN" b="1" dirty="0"/>
                  <a:t>Basic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idea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domain obfuscates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its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own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couple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3"/>
                <a:stretch>
                  <a:fillRect l="-1043" t="-1990" r="-1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15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777512" y="6375996"/>
            <a:ext cx="12512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/>
              <a:t>AS</a:t>
            </a:r>
            <a:r>
              <a:rPr lang="en-US" altLang="zh-CN" sz="2667" b="1" baseline="-25000" dirty="0"/>
              <a:t>2</a:t>
            </a:r>
            <a:endParaRPr lang="en-US" sz="2667" b="1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84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95"/>
    </mc:Choice>
    <mc:Fallback xmlns="">
      <p:transition spd="slow" advTm="2939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Specification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</p:spPr>
            <p:txBody>
              <a:bodyPr>
                <a:no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Initialization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agree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  <m:r>
                      <a:rPr lang="en-US" altLang="zh-CN" i="1" dirty="0">
                        <a:latin typeface="Cambria Math" charset="0"/>
                      </a:rPr>
                      <m:t>&gt;</m:t>
                    </m:r>
                    <m:r>
                      <a:rPr lang="en-US" altLang="zh-CN" i="1" dirty="0" smtClean="0">
                        <a:latin typeface="Cambria Math" charset="0"/>
                      </a:rPr>
                      <m:t>∑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generates: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charset="0"/>
                      </a:rPr>
                      <m:t>|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private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altLang="zh-CN" dirty="0"/>
                  <a:t>;</a:t>
                </a:r>
                <a:endParaRPr lang="en-US" altLang="zh-CN" b="1" dirty="0"/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𝑪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𝑫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two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altLang="zh-CN" dirty="0"/>
                  <a:t>-by-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latin typeface="Cambria Math" charset="0"/>
                          </a:rPr>
                          <m:t>F</m:t>
                        </m:r>
                      </m:e>
                    </m:d>
                    <m:r>
                      <a:rPr lang="en-US" altLang="zh-CN" b="0" i="0" dirty="0" smtClean="0">
                        <a:latin typeface="Cambria Math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i="1" dirty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random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matrices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shared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charset="0"/>
                      </a:rPr>
                      <m:t>𝑖</m:t>
                    </m:r>
                    <m:r>
                      <a:rPr lang="en-US" altLang="zh-CN" i="1" dirty="0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Augmentation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transforms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charset="0"/>
                          </a:rPr>
                          <m:t>Π</m:t>
                        </m:r>
                      </m:e>
                      <m:sub>
                        <m:r>
                          <a:rPr lang="en-US" altLang="zh-CN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:{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dirty="0"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b="1" dirty="0"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US" altLang="zh-CN" b="1" dirty="0">
                        <a:latin typeface="Cambria Math" charset="0"/>
                      </a:rPr>
                      <m:t>𝐱</m:t>
                    </m:r>
                    <m:r>
                      <a:rPr lang="en-US" altLang="zh-CN" i="1" dirty="0">
                        <a:latin typeface="Cambria Math" charset="0"/>
                      </a:rPr>
                      <m:t>≤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  <m:r>
                      <a:rPr lang="en-US" altLang="zh-CN" b="0" i="1" dirty="0" smtClean="0">
                        <a:latin typeface="Cambria Math" charset="0"/>
                      </a:rPr>
                      <m:t>}</m:t>
                    </m:r>
                    <m:r>
                      <a:rPr lang="zh-CN" alt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augment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𝒊</m:t>
                            </m:r>
                          </m:sub>
                        </m:sSub>
                        <m:r>
                          <a:rPr lang="zh-CN" altLang="en-US" b="1" i="1" dirty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1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dirty="0" err="1">
                                <a:latin typeface="Cambria Math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𝚷</m:t>
                                </m:r>
                              </m:e>
                              <m:sub>
                                <m:r>
                                  <a:rPr lang="en-US" altLang="zh-CN" b="1" i="0" dirty="0" smtClean="0">
                                    <a:latin typeface="Cambria Math" charset="0"/>
                                  </a:rPr>
                                  <m:t>𝐢</m:t>
                                </m:r>
                              </m:sub>
                            </m:sSub>
                            <m:r>
                              <a:rPr lang="en-US" altLang="zh-CN" b="1" i="0" dirty="0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𝑭</m:t>
                                </m:r>
                              </m:e>
                              <m:sub>
                                <m:r>
                                  <a:rPr lang="en-US" altLang="zh-CN" b="1" i="1" dirty="0" smtClean="0">
                                    <a:latin typeface="Cambria Math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dirty="0" smtClean="0">
                                <a:latin typeface="Cambria Math" charset="0"/>
                              </a:rPr>
                              <m:t>)|</m:t>
                            </m:r>
                          </m:sub>
                        </m:sSub>
                      </m:e>
                    </m:d>
                    <m:r>
                      <a:rPr lang="en-US" altLang="zh-CN" b="1" i="1" dirty="0" smtClean="0">
                        <a:latin typeface="Cambria Math" charset="0"/>
                      </a:rPr>
                      <m:t>[</m:t>
                    </m:r>
                    <m:r>
                      <a:rPr lang="en-US" altLang="zh-CN" b="1" i="1" dirty="0">
                        <a:latin typeface="Cambria Math" charset="0"/>
                      </a:rPr>
                      <m:t>𝒙</m:t>
                    </m:r>
                    <m:r>
                      <a:rPr lang="zh-CN" altLang="en-US" b="1" i="1" dirty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charset="0"/>
                      </a:rPr>
                      <m:t>]=</m:t>
                    </m:r>
                    <m:r>
                      <a:rPr lang="en-US" altLang="zh-CN" b="1" i="1" dirty="0" err="1">
                        <a:latin typeface="Cambria Math" charset="0"/>
                      </a:rPr>
                      <m:t>𝒃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Obfuscation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Each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sends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obfuscated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aggregator: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altLang="zh-CN" b="1" dirty="0"/>
                  <a:t>Collection</a:t>
                </a:r>
                <a:r>
                  <a:rPr lang="en-US" altLang="zh-CN" dirty="0"/>
                  <a:t>: Aggregator sums up all received resource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abstraction:  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06111" cy="4351338"/>
              </a:xfrm>
              <a:blipFill rotWithShape="0">
                <a:blip r:embed="rId2"/>
                <a:stretch>
                  <a:fillRect l="-84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𝑨</m:t>
                                  </m:r>
                                </m:e>
                                <m:sub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400" b="1" i="1" dirty="0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sz="2400" b="1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 err="1">
                                      <a:latin typeface="Cambria Math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𝚷</m:t>
                                      </m:r>
                                    </m:e>
                                    <m:sub>
                                      <m:r>
                                        <a:rPr lang="en-US" altLang="zh-CN" sz="2400" b="1" dirty="0">
                                          <a:latin typeface="Cambria Math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n-US" altLang="zh-CN" sz="2400" b="1" dirty="0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altLang="zh-CN" sz="2400" b="1" i="1" dirty="0">
                                          <a:latin typeface="Cambria Math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400" b="1" i="1" dirty="0">
                                      <a:latin typeface="Cambria Math" charset="0"/>
                                    </a:rPr>
                                    <m:t>)|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en-US" altLang="zh-CN" sz="2400" i="1" dirty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i="1" dirty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400" b="0" i="1" dirty="0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1" i="1" dirty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2247" y="4185665"/>
                <a:ext cx="7643567" cy="52367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𝚷</m:t>
                          </m:r>
                        </m:e>
                        <m:sup>
                          <m:r>
                            <a:rPr lang="en-US" altLang="zh-CN" sz="2400" b="1" i="0" dirty="0" smtClean="0">
                              <a:latin typeface="Cambria Math" charset="0"/>
                            </a:rPr>
                            <m:t>′′</m:t>
                          </m:r>
                        </m:sup>
                      </m:sSup>
                      <m:r>
                        <a:rPr lang="en-US" altLang="zh-CN" sz="2400" b="1" i="0" dirty="0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∑</m:t>
                              </m:r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𝐏</m:t>
                              </m:r>
                            </m:e>
                            <m:sub>
                              <m:r>
                                <a:rPr lang="en-US" altLang="zh-CN" sz="2400" b="1" dirty="0">
                                  <a:latin typeface="Cambria Math" charset="0"/>
                                </a:rPr>
                                <m:t>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</m:t>
                          </m:r>
                          <m:r>
                            <a:rPr lang="zh-CN" altLang="en-US" sz="2400" b="1" i="1" dirty="0" smtClean="0"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0" i="1" dirty="0" smtClean="0">
                              <a:latin typeface="Cambria Math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charset="0"/>
                                </a:rPr>
                                <m:t>𝑵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𝒙</m:t>
                          </m:r>
                          <m:r>
                            <a:rPr lang="zh-CN" altLang="en-US" sz="2400" b="1" i="1" dirty="0">
                              <a:latin typeface="Cambria Math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charset="0"/>
                                </a:rPr>
                                <m:t>𝒔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dirty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latin typeface="Cambria Math" charset="0"/>
                            </a:rPr>
                            <m:t>∑</m:t>
                          </m:r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139" y="5125881"/>
                <a:ext cx="5115696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03947" b="-1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Theorem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: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Given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:{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Π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bg1"/>
                            </a:solidFill>
                            <a:latin typeface="Cambria Math" charset="0"/>
                            <a:cs typeface="Arial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)}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obfuscating protocol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yields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 smtClean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  <m:r>
                      <a:rPr lang="en-US" altLang="zh-CN" sz="2400" b="1" i="1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′′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equivalent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1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dirty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𝐀</m:t>
                        </m:r>
                      </m:e>
                      <m:sub>
                        <m:r>
                          <a:rPr lang="en-US" altLang="zh-CN" sz="2400" b="1" i="0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altLang="zh-CN" sz="2400" b="1" dirty="0">
                        <a:solidFill>
                          <a:schemeClr val="bg1"/>
                        </a:solidFill>
                        <a:latin typeface="Cambria Math" charset="0"/>
                      </a:rPr>
                      <m:t>𝐱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≤</m:t>
                    </m:r>
                    <m:r>
                      <a:rPr lang="en-US" altLang="zh-CN" sz="2400" b="1" i="1" dirty="0" err="1">
                        <a:solidFill>
                          <a:schemeClr val="bg1"/>
                        </a:solidFill>
                        <a:latin typeface="Cambria Math" charset="0"/>
                      </a:rPr>
                      <m:t>𝒃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,</m:t>
                    </m:r>
                    <m:r>
                      <a:rPr lang="zh-CN" altLang="en-US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sz="2400" b="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…</m:t>
                    </m:r>
                    <m:r>
                      <a:rPr lang="en-US" altLang="zh-CN" sz="2400" i="1" dirty="0">
                        <a:solidFill>
                          <a:schemeClr val="bg1"/>
                        </a:solidFill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,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but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ensures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network/user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can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associate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inequality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in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chemeClr val="bg1"/>
                        </a:solidFill>
                        <a:latin typeface="Cambria Math" charset="0"/>
                        <a:cs typeface="Arial" pitchFamily="34" charset="0"/>
                      </a:rPr>
                      <m:t>Π</m:t>
                    </m:r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any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specific domain.</a:t>
                </a:r>
                <a:endParaRPr lang="en-US" sz="24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77" y="5587546"/>
                <a:ext cx="10110850" cy="1200329"/>
              </a:xfrm>
              <a:prstGeom prst="rect">
                <a:avLst/>
              </a:prstGeom>
              <a:blipFill rotWithShape="0">
                <a:blip r:embed="rId5"/>
                <a:stretch>
                  <a:fillRect l="-904" t="-3571" r="-844" b="-11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23" y="1980426"/>
            <a:ext cx="7715519" cy="3659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r>
              <a:rPr lang="zh-CN" altLang="en-US" dirty="0"/>
              <a:t> </a:t>
            </a:r>
            <a:r>
              <a:rPr lang="en-US" altLang="zh-CN" dirty="0"/>
              <a:t>Protocol: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17</a:t>
            </a:fld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5597317" y="3503674"/>
            <a:ext cx="285216" cy="1123556"/>
          </a:xfrm>
          <a:prstGeom prst="downArrow">
            <a:avLst>
              <a:gd name="adj1" fmla="val 57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4581013">
            <a:off x="3158536" y="2907287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=1130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53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96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954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37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342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88" y="5131302"/>
                <a:ext cx="3807769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=1740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78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2250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latin typeface="Cambria Math" charset="0"/>
                        </a:rPr>
                        <m:t>25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77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16" y="5146993"/>
                <a:ext cx="4889383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+47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=1470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68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i="1" smtClean="0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2040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85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−3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+86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2630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charset="0"/>
                        </a:rPr>
                        <m:t>−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−2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+94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281</m:t>
                      </m:r>
                      <m:r>
                        <a:rPr lang="en-US" altLang="zh-CN" sz="1400" i="1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78" y="5143045"/>
                <a:ext cx="4216043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271639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600" b="0" i="1" smtClean="0">
                          <a:latin typeface="Cambria Math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≤100</m:t>
                          </m:r>
                        </m:e>
                      </m:d>
                    </m:oMath>
                  </m:oMathPara>
                </a14:m>
                <a:endParaRPr lang="en-US" altLang="zh-CN" sz="1600" b="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0" y="6187073"/>
                <a:ext cx="4508175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3</m:t>
                      </m:r>
                      <m:r>
                        <a:rPr lang="en-US" altLang="zh-CN" sz="1600" i="1">
                          <a:latin typeface="Cambria Math" charset="0"/>
                        </a:rPr>
                        <m:t>0</m:t>
                      </m:r>
                      <m:r>
                        <a:rPr lang="en-US" altLang="zh-CN" sz="16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717" y="6174920"/>
                <a:ext cx="4508175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600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{</m:t>
                          </m:r>
                          <m:r>
                            <a:rPr lang="en-US" altLang="zh-CN" sz="16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</a:rPr>
                        <m:t>≤30}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325" y="6178868"/>
                <a:ext cx="4508175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4831901" y="4704999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endParaRPr lang="en-US" b="1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6780" y="4704465"/>
            <a:ext cx="210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Mercator</a:t>
            </a:r>
            <a:r>
              <a:rPr lang="zh-CN" altLang="en-US" b="1" dirty="0"/>
              <a:t> </a:t>
            </a:r>
            <a:r>
              <a:rPr lang="en-US" altLang="zh-CN" b="1" dirty="0"/>
              <a:t>Server</a:t>
            </a:r>
            <a:r>
              <a:rPr lang="zh-CN" altLang="en-US" b="1" dirty="0"/>
              <a:t> </a:t>
            </a:r>
            <a:r>
              <a:rPr lang="en-US" altLang="zh-CN" b="1" dirty="0"/>
              <a:t>3</a:t>
            </a:r>
            <a:endParaRPr lang="en-US" b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6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+11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+58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+50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=4340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7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118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49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+22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+69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7630</m:t>
                      </m:r>
                    </m:oMath>
                  </m:oMathPara>
                </a14:m>
                <a:endParaRPr lang="en-US" altLang="zh-CN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1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184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95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+75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+89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14420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charset="0"/>
                        </a:rPr>
                        <m:t>5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9</m:t>
                      </m:r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129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34</m:t>
                      </m:r>
                      <m:sSub>
                        <m:sSub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+25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charset="0"/>
                        </a:rPr>
                        <m:t>+95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400" i="1" smtClean="0">
                              <a:latin typeface="Cambria Math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CN" sz="140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  <m:r>
                        <a:rPr lang="en-US" altLang="zh-CN" sz="1400" i="1">
                          <a:latin typeface="Cambria Math" charset="0"/>
                        </a:rPr>
                        <m:t>=</m:t>
                      </m:r>
                      <m:r>
                        <a:rPr lang="en-US" altLang="zh-CN" sz="1400" b="0" i="1" smtClean="0">
                          <a:latin typeface="Cambria Math" charset="0"/>
                        </a:rPr>
                        <m:t>7000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662" y="1980426"/>
                <a:ext cx="4216043" cy="95410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5085093" y="2909665"/>
            <a:ext cx="137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Aggregator</a:t>
            </a:r>
            <a:endParaRPr lang="en-US" b="1" baseline="-25000" dirty="0"/>
          </a:p>
        </p:txBody>
      </p:sp>
      <p:sp>
        <p:nvSpPr>
          <p:cNvPr id="32" name="Down Arrow 31"/>
          <p:cNvSpPr/>
          <p:nvPr/>
        </p:nvSpPr>
        <p:spPr>
          <a:xfrm rot="7002732">
            <a:off x="8122181" y="2868693"/>
            <a:ext cx="321244" cy="23935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33863" y="1774289"/>
            <a:ext cx="4635990" cy="1256779"/>
          </a:xfrm>
          <a:prstGeom prst="ellipse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79031" y="6051433"/>
            <a:ext cx="10895976" cy="62245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Maximizing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subject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either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feasible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region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would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optimal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solution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solidFill>
                          <a:schemeClr val="bg1"/>
                        </a:solidFill>
                        <a:latin typeface="Cambria Math" charset="0"/>
                      </a:rPr>
                      <m:t>=30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93" y="3590528"/>
                <a:ext cx="10544651" cy="830997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882" r="-46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89146" y="1270649"/>
            <a:ext cx="468306" cy="46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633 -0.2620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13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8034 -0.45833 " pathEditMode="relative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4544 " pathEditMode="relative" ptsTypes="AA">
                                      <p:cBhvr>
                                        <p:cTn id="5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9037 -0.46412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9" grpId="0"/>
      <p:bldP spid="9" grpId="1"/>
      <p:bldP spid="9" grpId="2"/>
      <p:bldP spid="11" grpId="0"/>
      <p:bldP spid="11" grpId="1"/>
      <p:bldP spid="11" grpId="2"/>
      <p:bldP spid="12" grpId="0"/>
      <p:bldP spid="12" grpId="1"/>
      <p:bldP spid="12" grpId="2"/>
      <p:bldP spid="18" grpId="0"/>
      <p:bldP spid="21" grpId="0"/>
      <p:bldP spid="21" grpId="1"/>
      <p:bldP spid="21" grpId="2"/>
      <p:bldP spid="23" grpId="0"/>
      <p:bldP spid="23" grpId="1"/>
      <p:bldP spid="23" grpId="2"/>
      <p:bldP spid="24" grpId="0"/>
      <p:bldP spid="24" grpId="1"/>
      <p:bldP spid="24" grpId="2"/>
      <p:bldP spid="28" grpId="0"/>
      <p:bldP spid="29" grpId="0"/>
      <p:bldP spid="30" grpId="0"/>
      <p:bldP spid="31" grpId="0"/>
      <p:bldP spid="32" grpId="0" animBg="1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Abstraction: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Concern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Issue:</a:t>
            </a:r>
            <a:r>
              <a:rPr lang="zh-CN" altLang="en-US" b="1" dirty="0"/>
              <a:t> </a:t>
            </a:r>
            <a:r>
              <a:rPr lang="en-US" dirty="0"/>
              <a:t> Computing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collecting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en-US" dirty="0"/>
              <a:t> for each request from scratch is expensive, and</a:t>
            </a:r>
            <a:r>
              <a:rPr lang="zh-CN" altLang="en-US" dirty="0"/>
              <a:t> </a:t>
            </a:r>
            <a:r>
              <a:rPr lang="en-US" dirty="0"/>
              <a:t>therefore may not be scalable.</a:t>
            </a:r>
          </a:p>
          <a:p>
            <a:pPr lvl="1"/>
            <a:r>
              <a:rPr lang="en-US" altLang="zh-CN" b="1" dirty="0"/>
              <a:t>Bottleneck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communication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servers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360420" y="3809683"/>
            <a:ext cx="5471160" cy="2911792"/>
            <a:chOff x="568232" y="2971794"/>
            <a:chExt cx="6534498" cy="35745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71103" y="3480585"/>
              <a:ext cx="1203497" cy="340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/>
                <a:t>Step</a:t>
              </a:r>
              <a:r>
                <a:rPr lang="zh-CN" altLang="en-US" sz="1200" b="1" dirty="0"/>
                <a:t> </a:t>
              </a:r>
              <a:r>
                <a:rPr lang="en-US" altLang="zh-CN" sz="1200" b="1" dirty="0"/>
                <a:t>5</a:t>
              </a:r>
              <a:endParaRPr lang="en-US" sz="1200" dirty="0"/>
            </a:p>
          </p:txBody>
        </p:sp>
      </p:grpSp>
      <p:sp>
        <p:nvSpPr>
          <p:cNvPr id="6" name="Oval 5"/>
          <p:cNvSpPr/>
          <p:nvPr/>
        </p:nvSpPr>
        <p:spPr>
          <a:xfrm>
            <a:off x="3489960" y="4224143"/>
            <a:ext cx="1691640" cy="66066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chemeClr val="bg2"/>
                </a:solidFill>
              </a:rPr>
              <a:t>Resource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abstraction</a:t>
            </a:r>
            <a:r>
              <a:rPr lang="en-US" altLang="zh-CN" dirty="0">
                <a:solidFill>
                  <a:schemeClr val="bg2"/>
                </a:solidFill>
              </a:rPr>
              <a:t>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Use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linear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inequalities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to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provide a compact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representation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of multi-domain network available bandwidth</a:t>
            </a:r>
            <a:r>
              <a:rPr lang="en-US" altLang="zh-CN" dirty="0">
                <a:solidFill>
                  <a:schemeClr val="bg2"/>
                </a:solidFill>
              </a:rPr>
              <a:t>.</a:t>
            </a:r>
          </a:p>
          <a:p>
            <a:r>
              <a:rPr lang="en-US" altLang="zh-CN" b="1" dirty="0">
                <a:solidFill>
                  <a:schemeClr val="bg2"/>
                </a:solidFill>
              </a:rPr>
              <a:t>Resource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abstraction</a:t>
            </a:r>
            <a:r>
              <a:rPr lang="zh-CN" altLang="en-US" b="1" dirty="0">
                <a:solidFill>
                  <a:schemeClr val="bg2"/>
                </a:solidFill>
              </a:rPr>
              <a:t> </a:t>
            </a:r>
            <a:r>
              <a:rPr lang="en-US" altLang="zh-CN" b="1" dirty="0">
                <a:solidFill>
                  <a:schemeClr val="bg2"/>
                </a:solidFill>
              </a:rPr>
              <a:t>obfuscating</a:t>
            </a:r>
            <a:r>
              <a:rPr lang="en-US" altLang="zh-CN" dirty="0">
                <a:solidFill>
                  <a:schemeClr val="bg2"/>
                </a:solidFill>
              </a:rPr>
              <a:t>: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Merge the resource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abstraction of multiple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domains without revealing the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abstraction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of</a:t>
            </a:r>
            <a:r>
              <a:rPr lang="zh-CN" altLang="en-US" dirty="0">
                <a:solidFill>
                  <a:schemeClr val="bg2"/>
                </a:solidFill>
              </a:rPr>
              <a:t> </a:t>
            </a:r>
            <a:r>
              <a:rPr lang="en-US" altLang="zh-CN" dirty="0">
                <a:solidFill>
                  <a:schemeClr val="bg2"/>
                </a:solidFill>
              </a:rPr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19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3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Today's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remier science experiments</a:t>
            </a:r>
            <a:r>
              <a:rPr lang="zh-CN" altLang="en-US" dirty="0"/>
              <a:t> </a:t>
            </a:r>
            <a:r>
              <a:rPr lang="en-US" dirty="0"/>
              <a:t>rely on finely-tuned workflows that coordinate</a:t>
            </a:r>
            <a:r>
              <a:rPr lang="zh-CN" altLang="en-US" dirty="0"/>
              <a:t> </a:t>
            </a:r>
            <a:r>
              <a:rPr lang="en-US" dirty="0"/>
              <a:t>geographically distributed resources</a:t>
            </a:r>
            <a:r>
              <a:rPr lang="en-US" altLang="zh-CN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05932" y="3012500"/>
            <a:ext cx="11375670" cy="2714223"/>
            <a:chOff x="334490" y="2855328"/>
            <a:chExt cx="11375670" cy="27142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90" y="2855328"/>
              <a:ext cx="3666766" cy="2286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43650" y="2855328"/>
              <a:ext cx="4066510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8810" y="2871201"/>
              <a:ext cx="3427286" cy="2286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33075" y="5193291"/>
              <a:ext cx="2269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Large Hadron Collider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73362" y="5193291"/>
              <a:ext cx="27785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 Square </a:t>
              </a:r>
              <a:r>
                <a:rPr lang="en-US" dirty="0" err="1"/>
                <a:t>Kilometre</a:t>
              </a:r>
              <a:r>
                <a:rPr lang="zh-CN" altLang="en-US" dirty="0"/>
                <a:t> </a:t>
              </a:r>
              <a:r>
                <a:rPr lang="en-US" dirty="0"/>
                <a:t>Array</a:t>
              </a:r>
              <a:endParaRPr lang="en-US" dirty="0">
                <a:effectLst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99980" y="5200219"/>
              <a:ext cx="2844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 </a:t>
              </a:r>
              <a:r>
                <a:rPr lang="en-US" dirty="0" err="1"/>
                <a:t>Linac</a:t>
              </a:r>
              <a:r>
                <a:rPr lang="en-US" dirty="0"/>
                <a:t> Coherent Light</a:t>
              </a:r>
              <a:r>
                <a:rPr lang="zh-CN" altLang="en-US" dirty="0"/>
                <a:t> </a:t>
              </a:r>
              <a:r>
                <a:rPr lang="en-US" dirty="0"/>
                <a:t>Source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38200" y="6305968"/>
            <a:ext cx="375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Figure</a:t>
            </a:r>
            <a:r>
              <a:rPr lang="zh-CN" altLang="en-US" sz="1600" dirty="0"/>
              <a:t> </a:t>
            </a:r>
            <a:r>
              <a:rPr lang="en-US" altLang="zh-CN" sz="1600" dirty="0"/>
              <a:t>sources:</a:t>
            </a:r>
            <a:r>
              <a:rPr lang="zh-CN" altLang="en-US" sz="1600" dirty="0"/>
              <a:t> </a:t>
            </a:r>
            <a:r>
              <a:rPr lang="en-US" altLang="zh-CN" sz="1600" dirty="0" err="1"/>
              <a:t>phys.org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extremetech.com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137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roactively discover</a:t>
            </a:r>
            <a:r>
              <a:rPr lang="zh-CN" altLang="en-US" dirty="0"/>
              <a:t> </a:t>
            </a:r>
            <a:r>
              <a:rPr lang="en-US" dirty="0"/>
              <a:t>the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en-US" dirty="0"/>
              <a:t> for a set of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dirty="0"/>
              <a:t>between every pair of source</a:t>
            </a:r>
            <a:r>
              <a:rPr lang="zh-CN" altLang="en-US" dirty="0"/>
              <a:t> </a:t>
            </a:r>
            <a:r>
              <a:rPr lang="en-US" dirty="0"/>
              <a:t>and destination </a:t>
            </a:r>
            <a:r>
              <a:rPr lang="en-US" altLang="zh-CN" dirty="0"/>
              <a:t>networks</a:t>
            </a:r>
            <a:r>
              <a:rPr lang="en-US" dirty="0"/>
              <a:t>, and </a:t>
            </a:r>
            <a:r>
              <a:rPr lang="en-US" altLang="zh-CN" dirty="0"/>
              <a:t>project</a:t>
            </a:r>
            <a:r>
              <a:rPr lang="en-US" dirty="0"/>
              <a:t> the collected </a:t>
            </a:r>
            <a:r>
              <a:rPr lang="en-US" altLang="zh-CN" dirty="0"/>
              <a:t>information</a:t>
            </a:r>
            <a:r>
              <a:rPr lang="en-US" dirty="0"/>
              <a:t> to </a:t>
            </a:r>
            <a:r>
              <a:rPr lang="en-US" altLang="zh-CN" dirty="0"/>
              <a:t>derive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responses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-US" dirty="0"/>
              <a:t> </a:t>
            </a:r>
            <a:r>
              <a:rPr lang="en-US" altLang="zh-CN" dirty="0"/>
              <a:t>user</a:t>
            </a:r>
            <a:r>
              <a:rPr lang="en-US" dirty="0"/>
              <a:t>’s requests.</a:t>
            </a:r>
          </a:p>
          <a:p>
            <a:r>
              <a:rPr lang="en-US" altLang="zh-CN" b="1" dirty="0"/>
              <a:t>Example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Aggregator</a:t>
            </a:r>
            <a:r>
              <a:rPr lang="zh-CN" altLang="en-US" dirty="0"/>
              <a:t> </a:t>
            </a:r>
            <a:r>
              <a:rPr lang="en-US" altLang="zh-CN" dirty="0"/>
              <a:t>proactively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882F-80DE-1146-A84B-97B04ABFEB80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4632646"/>
            <a:ext cx="4579620" cy="1974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≤60</m:t>
                      </m:r>
                    </m:oMath>
                  </m:oMathPara>
                </a14:m>
                <a:endParaRPr lang="en-US" altLang="zh-C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23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charset="0"/>
                        </a:rPr>
                        <m:t>≤80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99" y="5908437"/>
                <a:ext cx="1243481" cy="738664"/>
              </a:xfrm>
              <a:prstGeom prst="rect">
                <a:avLst/>
              </a:prstGeom>
              <a:blipFill rotWithShape="0">
                <a:blip r:embed="rId3"/>
                <a:stretch>
                  <a:fillRect l="-2941" r="-5392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530394" y="4999206"/>
            <a:ext cx="1478280" cy="518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546" y="5210824"/>
            <a:ext cx="659307" cy="659307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4503420" y="4340749"/>
            <a:ext cx="6606540" cy="631486"/>
          </a:xfrm>
          <a:prstGeom prst="wedgeRectCallout">
            <a:avLst>
              <a:gd name="adj1" fmla="val 30768"/>
              <a:gd name="adj2" fmla="val 89004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circuits: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1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2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.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2530394" y="4415816"/>
            <a:ext cx="1418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Aggregator</a:t>
            </a:r>
            <a:r>
              <a:rPr lang="zh-CN" altLang="en-US" sz="2000" b="1" dirty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194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5625 0 " pathEditMode="relative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Topology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LHCONE: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federation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62</a:t>
            </a:r>
            <a:r>
              <a:rPr lang="zh-CN" altLang="en-US" dirty="0"/>
              <a:t> </a:t>
            </a:r>
            <a:r>
              <a:rPr lang="en-US" altLang="zh-CN" dirty="0"/>
              <a:t>member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pPr lvl="1"/>
            <a:r>
              <a:rPr lang="en-US" altLang="zh-CN" dirty="0" err="1"/>
              <a:t>Intradomian</a:t>
            </a:r>
            <a:r>
              <a:rPr lang="zh-CN" altLang="en-US" dirty="0"/>
              <a:t> </a:t>
            </a:r>
            <a:r>
              <a:rPr lang="en-US" altLang="zh-CN" dirty="0"/>
              <a:t>topology:</a:t>
            </a:r>
            <a:r>
              <a:rPr lang="zh-CN" altLang="en-US" dirty="0"/>
              <a:t> </a:t>
            </a:r>
            <a:r>
              <a:rPr lang="en-US" altLang="zh-CN" dirty="0"/>
              <a:t>randomly</a:t>
            </a:r>
            <a:r>
              <a:rPr lang="zh-CN" altLang="en-US" dirty="0"/>
              <a:t> </a:t>
            </a:r>
            <a:r>
              <a:rPr lang="en-US" altLang="zh-CN" dirty="0"/>
              <a:t>chosen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Zoo</a:t>
            </a:r>
          </a:p>
          <a:p>
            <a:r>
              <a:rPr lang="en-US" altLang="zh-CN" b="1" dirty="0"/>
              <a:t>Traffic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48-hour</a:t>
            </a:r>
            <a:r>
              <a:rPr lang="zh-CN" altLang="en-US" dirty="0"/>
              <a:t> </a:t>
            </a:r>
            <a:r>
              <a:rPr lang="en-US" altLang="zh-CN" dirty="0"/>
              <a:t>CMS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b="1" dirty="0"/>
              <a:t>Metrics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throughput,</a:t>
            </a:r>
            <a:r>
              <a:rPr lang="zh-CN" altLang="en-US" dirty="0"/>
              <a:t> </a:t>
            </a:r>
            <a:r>
              <a:rPr lang="en-US" altLang="zh-CN" dirty="0"/>
              <a:t>fairness,</a:t>
            </a:r>
            <a:r>
              <a:rPr lang="zh-CN" altLang="en-US" dirty="0"/>
              <a:t> </a:t>
            </a:r>
            <a:r>
              <a:rPr lang="en-US" altLang="zh-CN" dirty="0"/>
              <a:t>latency,</a:t>
            </a:r>
            <a:r>
              <a:rPr lang="zh-CN" altLang="en-US" dirty="0"/>
              <a:t> </a:t>
            </a:r>
            <a:r>
              <a:rPr lang="en-US" altLang="zh-CN" dirty="0"/>
              <a:t>scalability,</a:t>
            </a:r>
            <a:r>
              <a:rPr lang="zh-CN" altLang="en-US" dirty="0"/>
              <a:t> </a:t>
            </a:r>
            <a:r>
              <a:rPr lang="is-IS" altLang="zh-C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9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0728"/>
            <a:ext cx="4655127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46" y="2010728"/>
            <a:ext cx="4655127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71104" y="5211128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max-min</a:t>
            </a:r>
            <a:r>
              <a:rPr lang="zh-CN" altLang="en-US" sz="2000" dirty="0"/>
              <a:t> </a:t>
            </a:r>
            <a:r>
              <a:rPr lang="en-US" altLang="zh-CN" sz="2000" dirty="0"/>
              <a:t>fairness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349836" y="5211128"/>
            <a:ext cx="322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Objective:</a:t>
            </a:r>
            <a:r>
              <a:rPr lang="zh-CN" altLang="en-US" sz="2000" dirty="0"/>
              <a:t> </a:t>
            </a:r>
            <a:r>
              <a:rPr lang="en-US" altLang="zh-CN" sz="2000" dirty="0"/>
              <a:t>total</a:t>
            </a:r>
            <a:r>
              <a:rPr lang="zh-CN" altLang="en-US" sz="2000" dirty="0"/>
              <a:t> </a:t>
            </a:r>
            <a:r>
              <a:rPr lang="en-US" altLang="zh-CN" sz="2000" dirty="0"/>
              <a:t>throughput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834640" y="2740344"/>
            <a:ext cx="15240" cy="1389696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0847" y="5614156"/>
            <a:ext cx="4602480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2x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fairness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432560" y="4114800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39592" y="5611238"/>
            <a:ext cx="5097087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15%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throughput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1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 animBg="1"/>
      <p:bldP spid="2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Mercator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27" y="1994218"/>
            <a:ext cx="494607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12" y="1966278"/>
            <a:ext cx="4655126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7212" y="5667375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100x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improvement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resource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discovery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latency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61360" y="2918303"/>
            <a:ext cx="2772" cy="881537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46812" y="2875439"/>
            <a:ext cx="3931920" cy="1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79523" y="5668963"/>
            <a:ext cx="4602480" cy="70788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Probe-requests-based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systems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have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an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average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of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73%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request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failure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ratio.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0116" y="5164456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Resource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087986" y="5018545"/>
            <a:ext cx="3836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Request</a:t>
            </a:r>
            <a:r>
              <a:rPr lang="zh-CN" altLang="en-US" sz="2000" dirty="0"/>
              <a:t> </a:t>
            </a:r>
            <a:r>
              <a:rPr lang="en-US" altLang="zh-CN" sz="2000" dirty="0"/>
              <a:t>failure</a:t>
            </a:r>
            <a:r>
              <a:rPr lang="zh-CN" altLang="en-US" sz="2000" dirty="0"/>
              <a:t> </a:t>
            </a:r>
            <a:r>
              <a:rPr lang="en-US" altLang="zh-CN" sz="2000" dirty="0"/>
              <a:t>ratio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probe-requests-based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89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473"/>
            <a:ext cx="11003280" cy="1325563"/>
          </a:xfrm>
        </p:spPr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Obfuscating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8664"/>
            <a:ext cx="544793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728" y="2008664"/>
            <a:ext cx="4809744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5118" y="5326985"/>
            <a:ext cx="31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Obfuscating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79148" y="5326985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/>
              <a:t>Obfuscated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transmission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005564" y="5785455"/>
            <a:ext cx="10009908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abstraction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obfuscating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protocol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6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Super-Set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1873568"/>
            <a:ext cx="5440680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" y="1873568"/>
            <a:ext cx="5440680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5310" y="5053906"/>
            <a:ext cx="389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Scalability</a:t>
            </a:r>
            <a:r>
              <a:rPr lang="zh-CN" altLang="en-US" sz="2000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dirty="0"/>
              <a:t>super-set</a:t>
            </a:r>
            <a:r>
              <a:rPr lang="zh-CN" altLang="en-US" sz="2000" dirty="0"/>
              <a:t> </a:t>
            </a:r>
            <a:r>
              <a:rPr lang="en-US" altLang="zh-CN" sz="2000" dirty="0"/>
              <a:t>projection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057228" y="5056793"/>
            <a:ext cx="3836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Update</a:t>
            </a:r>
            <a:r>
              <a:rPr lang="zh-CN" altLang="en-US" sz="2000" dirty="0"/>
              <a:t> </a:t>
            </a:r>
            <a:r>
              <a:rPr lang="en-US" altLang="zh-CN" sz="2000" dirty="0"/>
              <a:t>latency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990600" y="5785455"/>
            <a:ext cx="10024872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 Super-set projection decreases the average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 discovery latency by around 2 times,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scales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up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to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200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member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20439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The lack of visibility of network state (topology, policy and etc.) leads to substantial inefficiency of network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reservation systems.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dirty="0"/>
              <a:t>Mercator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s.</a:t>
            </a:r>
          </a:p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components:</a:t>
            </a:r>
          </a:p>
          <a:p>
            <a:pPr lvl="1"/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zh-CN" altLang="en-US" dirty="0"/>
              <a:t> </a:t>
            </a:r>
            <a:r>
              <a:rPr lang="en-US" altLang="zh-CN" dirty="0"/>
              <a:t>domains.</a:t>
            </a:r>
          </a:p>
          <a:p>
            <a:pPr lvl="1"/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pPr lvl="1"/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56FF-F343-054E-88D6-31B7B6F785DE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1146308" y="2767649"/>
            <a:ext cx="9614376" cy="2332672"/>
          </a:xfrm>
          <a:prstGeom prst="roundRect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Demonstration at SC'18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en-US" altLang="zh-CN" sz="2400" b="1" dirty="0">
                <a:solidFill>
                  <a:schemeClr val="bg1"/>
                </a:solidFill>
              </a:rPr>
              <a:t>When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Tuesday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–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Thursday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during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SC'18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week</a:t>
            </a:r>
          </a:p>
          <a:p>
            <a:pPr lvl="1"/>
            <a:r>
              <a:rPr lang="en-US" altLang="zh-CN" sz="2400" b="1" dirty="0">
                <a:solidFill>
                  <a:schemeClr val="bg1"/>
                </a:solidFill>
              </a:rPr>
              <a:t>Where</a:t>
            </a:r>
            <a:r>
              <a:rPr lang="en-US" altLang="zh-CN" sz="2400" dirty="0">
                <a:solidFill>
                  <a:schemeClr val="bg1"/>
                </a:solidFill>
              </a:rPr>
              <a:t>: Booth 1413 (Caltech Booth)</a:t>
            </a:r>
          </a:p>
          <a:p>
            <a:pPr lvl="1"/>
            <a:r>
              <a:rPr lang="en-US" altLang="zh-CN" sz="2400" b="1" dirty="0">
                <a:solidFill>
                  <a:schemeClr val="bg1"/>
                </a:solidFill>
              </a:rPr>
              <a:t>What</a:t>
            </a:r>
            <a:r>
              <a:rPr lang="en-US" altLang="zh-CN" sz="2400" dirty="0">
                <a:solidFill>
                  <a:schemeClr val="bg1"/>
                </a:solidFill>
              </a:rPr>
              <a:t>: Multi-domain routing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discovery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and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 orchestration</a:t>
            </a:r>
          </a:p>
          <a:p>
            <a:pPr lvl="1"/>
            <a:endParaRPr lang="en-US" altLang="zh-CN" sz="2400" dirty="0">
              <a:solidFill>
                <a:schemeClr val="bg1"/>
              </a:solidFill>
            </a:endParaRPr>
          </a:p>
          <a:p>
            <a:pPr lvl="1"/>
            <a:r>
              <a:rPr lang="en-US" altLang="zh-CN" sz="2000" b="1" dirty="0">
                <a:solidFill>
                  <a:schemeClr val="bg1"/>
                </a:solidFill>
              </a:rPr>
              <a:t>Contact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Qiao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Xiang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</a:rPr>
              <a:t>qiao.xiang@cs.yale.edu</a:t>
            </a:r>
            <a:r>
              <a:rPr lang="en-US" altLang="zh-CN" sz="2000" dirty="0">
                <a:solidFill>
                  <a:schemeClr val="bg1"/>
                </a:solidFill>
              </a:rPr>
              <a:t>)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51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</a:rPr>
              <a:t>Example: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Compact Muon Solenoid (CMS) Experiment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altLang="zh-CN" dirty="0">
                <a:solidFill>
                  <a:prstClr val="black"/>
                </a:solidFill>
              </a:rPr>
              <a:t>in</a:t>
            </a:r>
            <a:r>
              <a:rPr lang="zh-CN" altLang="en-US" dirty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Large Hadron Collider (LHC)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2086F01A-CE0F-4F46-B785-041037040C7C}" type="slidenum">
              <a:rPr 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sz="1800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597" y="730292"/>
            <a:ext cx="138564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aseline="-25000">
              <a:solidFill>
                <a:prstClr val="black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677093" y="1548188"/>
            <a:ext cx="8837814" cy="4174067"/>
            <a:chOff x="1663161" y="2223867"/>
            <a:chExt cx="8837814" cy="4174067"/>
          </a:xfrm>
        </p:grpSpPr>
        <p:sp>
          <p:nvSpPr>
            <p:cNvPr id="27" name="Rectangle 2"/>
            <p:cNvSpPr>
              <a:spLocks noChangeArrowheads="1"/>
            </p:cNvSpPr>
            <p:nvPr/>
          </p:nvSpPr>
          <p:spPr bwMode="auto">
            <a:xfrm>
              <a:off x="7130312" y="2677335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29" name="图示 9"/>
            <p:cNvGraphicFramePr/>
            <p:nvPr>
              <p:extLst>
                <p:ext uri="{D42A27DB-BD31-4B8C-83A1-F6EECF244321}">
                  <p14:modId xmlns:p14="http://schemas.microsoft.com/office/powerpoint/2010/main" val="1760897262"/>
                </p:ext>
              </p:extLst>
            </p:nvPr>
          </p:nvGraphicFramePr>
          <p:xfrm>
            <a:off x="1663161" y="2350825"/>
            <a:ext cx="4295577" cy="398248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5958737" y="2223867"/>
              <a:ext cx="138564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68580" tIns="34290" rIns="68580" bIns="3429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800" baseline="-25000">
                <a:solidFill>
                  <a:prstClr val="black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aphicFrame>
          <p:nvGraphicFramePr>
            <p:cNvPr id="3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28143127"/>
                </p:ext>
              </p:extLst>
            </p:nvPr>
          </p:nvGraphicFramePr>
          <p:xfrm>
            <a:off x="5958740" y="2350824"/>
            <a:ext cx="4542235" cy="40471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" name="Visio" r:id="rId9" imgW="4017260" imgH="3580669" progId="Visio.Drawing.11">
                    <p:embed/>
                  </p:oleObj>
                </mc:Choice>
                <mc:Fallback>
                  <p:oleObj name="Visio" r:id="rId9" imgW="4017260" imgH="3580669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8740" y="2350824"/>
                          <a:ext cx="4542235" cy="40471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本框 22"/>
            <p:cNvSpPr txBox="1"/>
            <p:nvPr/>
          </p:nvSpPr>
          <p:spPr>
            <a:xfrm>
              <a:off x="2744050" y="2832872"/>
              <a:ext cx="3043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Large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raw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from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LHC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at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the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Tier-0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</a:t>
              </a:r>
            </a:p>
          </p:txBody>
        </p:sp>
        <p:sp>
          <p:nvSpPr>
            <p:cNvPr id="36" name="文本框 24"/>
            <p:cNvSpPr txBox="1"/>
            <p:nvPr/>
          </p:nvSpPr>
          <p:spPr>
            <a:xfrm>
              <a:off x="3015511" y="4022115"/>
              <a:ext cx="27717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distributed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to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</a:p>
          </p:txBody>
        </p:sp>
        <p:sp>
          <p:nvSpPr>
            <p:cNvPr id="38" name="文本框 25"/>
            <p:cNvSpPr txBox="1"/>
            <p:nvPr/>
          </p:nvSpPr>
          <p:spPr>
            <a:xfrm>
              <a:off x="2744050" y="5080136"/>
              <a:ext cx="304323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fontAlgn="base" hangingPunct="0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RECO,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AOD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simulation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datasets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are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transferred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among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Tier-1~3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sites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for</a:t>
              </a:r>
              <a:r>
                <a:rPr lang="zh-CN" altLang="en-US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 </a:t>
              </a:r>
              <a:r>
                <a:rPr lang="en-US" altLang="zh-CN" sz="2400" baseline="-25000" dirty="0">
                  <a:solidFill>
                    <a:prstClr val="white"/>
                  </a:solidFill>
                  <a:latin typeface="Arial" pitchFamily="-105" charset="0"/>
                  <a:ea typeface="微软雅黑" panose="020B0503020204020204" pitchFamily="34" charset="-122"/>
                  <a:cs typeface="ＭＳ Ｐゴシック" pitchFamily="-105" charset="-128"/>
                </a:rPr>
                <a:t>analysis.</a:t>
              </a:r>
              <a:endParaRPr lang="zh-CN" altLang="en-US" sz="2400" baseline="-25000" dirty="0">
                <a:solidFill>
                  <a:prstClr val="white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endParaRPr>
            </a:p>
          </p:txBody>
        </p:sp>
        <p:grpSp>
          <p:nvGrpSpPr>
            <p:cNvPr id="40" name="组合 56"/>
            <p:cNvGrpSpPr/>
            <p:nvPr/>
          </p:nvGrpSpPr>
          <p:grpSpPr>
            <a:xfrm>
              <a:off x="6349667" y="3168628"/>
              <a:ext cx="2002226" cy="2508011"/>
              <a:chOff x="6655340" y="2295525"/>
              <a:chExt cx="2669635" cy="3344015"/>
            </a:xfrm>
          </p:grpSpPr>
          <p:cxnSp>
            <p:nvCxnSpPr>
              <p:cNvPr id="42" name="直接箭头连接符 27"/>
              <p:cNvCxnSpPr/>
              <p:nvPr/>
            </p:nvCxnSpPr>
            <p:spPr bwMode="auto">
              <a:xfrm flipH="1">
                <a:off x="9110336" y="2295525"/>
                <a:ext cx="214639" cy="12382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4" name="直接箭头连接符 29"/>
              <p:cNvCxnSpPr/>
              <p:nvPr/>
            </p:nvCxnSpPr>
            <p:spPr bwMode="auto">
              <a:xfrm flipH="1">
                <a:off x="7444712" y="3530299"/>
                <a:ext cx="80038" cy="19846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5" name="直接箭头连接符 31"/>
              <p:cNvCxnSpPr/>
              <p:nvPr/>
            </p:nvCxnSpPr>
            <p:spPr bwMode="auto">
              <a:xfrm>
                <a:off x="7888834" y="3562425"/>
                <a:ext cx="136049" cy="24309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7" name="直接箭头连接符 33"/>
              <p:cNvCxnSpPr/>
              <p:nvPr/>
            </p:nvCxnSpPr>
            <p:spPr bwMode="auto">
              <a:xfrm>
                <a:off x="8108334" y="3327473"/>
                <a:ext cx="250514" cy="10603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0" name="直接箭头连接符 36"/>
              <p:cNvCxnSpPr/>
              <p:nvPr/>
            </p:nvCxnSpPr>
            <p:spPr bwMode="auto">
              <a:xfrm>
                <a:off x="8382001" y="4645334"/>
                <a:ext cx="267978" cy="301267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1" name="直接箭头连接符 38"/>
              <p:cNvCxnSpPr/>
              <p:nvPr/>
            </p:nvCxnSpPr>
            <p:spPr bwMode="auto">
              <a:xfrm flipH="1">
                <a:off x="6878397" y="4688550"/>
                <a:ext cx="100160" cy="286169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3" name="直接箭头连接符 40"/>
              <p:cNvCxnSpPr/>
              <p:nvPr/>
            </p:nvCxnSpPr>
            <p:spPr bwMode="auto">
              <a:xfrm flipH="1">
                <a:off x="6655340" y="5306612"/>
                <a:ext cx="107798" cy="1946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5" name="直接箭头连接符 42"/>
              <p:cNvCxnSpPr/>
              <p:nvPr/>
            </p:nvCxnSpPr>
            <p:spPr bwMode="auto">
              <a:xfrm>
                <a:off x="6911718" y="5382812"/>
                <a:ext cx="9895" cy="249276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6" name="直接箭头连接符 45"/>
              <p:cNvCxnSpPr/>
              <p:nvPr/>
            </p:nvCxnSpPr>
            <p:spPr bwMode="auto">
              <a:xfrm>
                <a:off x="7149843" y="5268512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8" name="直接箭头连接符 47"/>
              <p:cNvCxnSpPr/>
              <p:nvPr/>
            </p:nvCxnSpPr>
            <p:spPr bwMode="auto">
              <a:xfrm>
                <a:off x="8913495" y="5280850"/>
                <a:ext cx="196841" cy="232785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59" name="直接箭头连接符 48"/>
              <p:cNvCxnSpPr/>
              <p:nvPr/>
            </p:nvCxnSpPr>
            <p:spPr bwMode="auto">
              <a:xfrm flipH="1">
                <a:off x="8358848" y="5306612"/>
                <a:ext cx="197115" cy="24974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0" name="直接箭头连接符 51"/>
              <p:cNvCxnSpPr/>
              <p:nvPr/>
            </p:nvCxnSpPr>
            <p:spPr bwMode="auto">
              <a:xfrm>
                <a:off x="8678554" y="5373287"/>
                <a:ext cx="27297" cy="266253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sysDot"/>
                <a:round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61" name="矩形 53"/>
            <p:cNvSpPr/>
            <p:nvPr/>
          </p:nvSpPr>
          <p:spPr>
            <a:xfrm>
              <a:off x="7685605" y="3470465"/>
              <a:ext cx="2815366" cy="83099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tens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PB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per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year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RECO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and</a:t>
              </a:r>
              <a:r>
                <a:rPr lang="zh-CN" altLang="en-US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b="1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AOD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: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multiple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times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of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RAW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data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depending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on</a:t>
              </a:r>
              <a:r>
                <a:rPr lang="zh-CN" altLang="en-US" sz="1200" dirty="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analysis</a:t>
              </a:r>
              <a:r>
                <a:rPr lang="zh-CN" altLang="en-US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 </a:t>
              </a:r>
              <a:r>
                <a:rPr lang="en-US" altLang="zh-CN" sz="1200">
                  <a:solidFill>
                    <a:srgbClr val="000000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rPr>
                <a:t>requirements</a:t>
              </a:r>
              <a:endParaRPr lang="en-US" altLang="zh-CN" sz="12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838200" y="5488776"/>
            <a:ext cx="10072688" cy="1200329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The key to supporting these distributed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resource workflows is the ability to reserve and guarantee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bandwidth across multiple network domains to facilitate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predictable end-to-end network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2058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Multi-domain</a:t>
            </a:r>
            <a:r>
              <a:rPr lang="zh-CN" altLang="en-US" dirty="0"/>
              <a:t> </a:t>
            </a:r>
            <a:r>
              <a:rPr lang="en-US" altLang="zh-CN" dirty="0"/>
              <a:t>Circuit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dirty="0"/>
              <a:t>ulti-domain network resource reservation systems</a:t>
            </a:r>
            <a:r>
              <a:rPr lang="zh-CN" altLang="en-US" dirty="0"/>
              <a:t> </a:t>
            </a:r>
            <a:r>
              <a:rPr lang="en-US" dirty="0"/>
              <a:t>are being deployed, driven by the demand and substantial</a:t>
            </a:r>
            <a:r>
              <a:rPr lang="zh-CN" altLang="en-US" dirty="0"/>
              <a:t> </a:t>
            </a:r>
            <a:r>
              <a:rPr lang="en-US" dirty="0"/>
              <a:t>benefits of providing predictable network resources.</a:t>
            </a:r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OSCARS</a:t>
            </a:r>
            <a:r>
              <a:rPr lang="zh-CN" altLang="en-US" dirty="0"/>
              <a:t> </a:t>
            </a:r>
            <a:r>
              <a:rPr lang="en-US" altLang="zh-CN" dirty="0"/>
              <a:t>[1]</a:t>
            </a:r>
          </a:p>
          <a:p>
            <a:r>
              <a:rPr lang="en-US" altLang="zh-CN" dirty="0"/>
              <a:t>A</a:t>
            </a:r>
            <a:r>
              <a:rPr lang="en-US" dirty="0"/>
              <a:t> network interface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provided</a:t>
            </a:r>
            <a:r>
              <a:rPr lang="zh-CN" altLang="en-US" dirty="0"/>
              <a:t> </a:t>
            </a:r>
            <a:r>
              <a:rPr lang="en-US" dirty="0"/>
              <a:t>for users to submit</a:t>
            </a:r>
            <a:r>
              <a:rPr lang="zh-CN" altLang="en-US" dirty="0"/>
              <a:t> </a:t>
            </a:r>
            <a:r>
              <a:rPr lang="en-US" dirty="0"/>
              <a:t>requests for reserving a specific amount of bandwidth, and</a:t>
            </a:r>
            <a:r>
              <a:rPr lang="zh-CN" altLang="en-US" dirty="0"/>
              <a:t> </a:t>
            </a:r>
            <a:r>
              <a:rPr lang="en-US" dirty="0"/>
              <a:t>return either success or failure</a:t>
            </a:r>
            <a:r>
              <a:rPr lang="en-US" altLang="zh-CN" dirty="0"/>
              <a:t>.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00107" y="6215640"/>
            <a:ext cx="10191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On-Demand Secure Circuits and Advance Reservation System:</a:t>
            </a:r>
            <a:r>
              <a:rPr lang="zh-CN" altLang="en-US" dirty="0"/>
              <a:t> </a:t>
            </a:r>
            <a:r>
              <a:rPr lang="en-US" dirty="0"/>
              <a:t>http://</a:t>
            </a:r>
            <a:r>
              <a:rPr lang="en-US" dirty="0" err="1"/>
              <a:t>es.net</a:t>
            </a:r>
            <a:r>
              <a:rPr lang="en-US" dirty="0"/>
              <a:t>/engineering-services/</a:t>
            </a:r>
            <a:r>
              <a:rPr lang="en-US" dirty="0" err="1"/>
              <a:t>oscars</a:t>
            </a:r>
            <a:r>
              <a:rPr lang="en-US" dirty="0"/>
              <a:t>/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09454" y="4443165"/>
            <a:ext cx="5035138" cy="1772475"/>
            <a:chOff x="2434793" y="761084"/>
            <a:chExt cx="4697704" cy="2925091"/>
          </a:xfrm>
        </p:grpSpPr>
        <p:sp>
          <p:nvSpPr>
            <p:cNvPr id="7" name="Rounded Rectangle 6"/>
            <p:cNvSpPr/>
            <p:nvPr/>
          </p:nvSpPr>
          <p:spPr>
            <a:xfrm>
              <a:off x="3971925" y="2569698"/>
              <a:ext cx="2280091" cy="111647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Reservation</a:t>
              </a:r>
              <a:r>
                <a:rPr lang="zh-CN" altLang="en-US" b="1" dirty="0">
                  <a:solidFill>
                    <a:schemeClr val="tx1"/>
                  </a:solidFill>
                </a:rPr>
                <a:t> </a:t>
              </a:r>
              <a:r>
                <a:rPr lang="en-US" altLang="zh-CN" b="1" dirty="0">
                  <a:solidFill>
                    <a:schemeClr val="tx1"/>
                  </a:solidFill>
                </a:rPr>
                <a:t>System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60712" y="1335469"/>
              <a:ext cx="2298267" cy="96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Circuit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set, </a:t>
              </a:r>
            </a:p>
            <a:p>
              <a:pPr algn="ctr"/>
              <a:r>
                <a:rPr lang="en-US" altLang="zh-CN" sz="1600" b="1" dirty="0"/>
                <a:t>Bandwidth Values</a:t>
              </a:r>
              <a:endParaRPr lang="en-US" sz="1600" b="1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4671863" y="1188333"/>
              <a:ext cx="0" cy="13593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3829313" y="761084"/>
              <a:ext cx="2359906" cy="509692"/>
            </a:xfrm>
            <a:prstGeom prst="ellipse">
              <a:avLst/>
            </a:prstGeom>
            <a:noFill/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User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436126" y="1111927"/>
              <a:ext cx="0" cy="14214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71534" y="1347894"/>
              <a:ext cx="1760963" cy="558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/>
                <a:t>Success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/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Failure</a:t>
              </a:r>
              <a:endParaRPr lang="en-US" sz="16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528002" y="2873667"/>
              <a:ext cx="2259553" cy="609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Network</a:t>
              </a:r>
              <a:endParaRPr lang="en-US" b="1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434793" y="2283550"/>
              <a:ext cx="4480359" cy="16736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215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Inefficiency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Reservation</a:t>
            </a:r>
            <a:r>
              <a:rPr lang="zh-CN" altLang="en-US" dirty="0"/>
              <a:t> </a:t>
            </a:r>
            <a:r>
              <a:rPr lang="en-US" altLang="zh-CN" dirty="0"/>
              <a:t>Systems: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circuits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1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(S,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altLang="zh-CN" baseline="-25000" dirty="0"/>
              <a:t>3</a:t>
            </a:r>
            <a:r>
              <a:rPr lang="en-US" altLang="zh-CN" dirty="0"/>
              <a:t>),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bandwidth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reserve?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971549" y="2845832"/>
            <a:ext cx="9695329" cy="2059544"/>
            <a:chOff x="161364" y="2222351"/>
            <a:chExt cx="11362765" cy="29375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66570" y="3220365"/>
              <a:ext cx="759541" cy="5625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15175" y="3203859"/>
              <a:ext cx="759541" cy="56253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427" y="2781936"/>
              <a:ext cx="759541" cy="56253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868" y="3341521"/>
              <a:ext cx="759541" cy="56253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2598" y="3220365"/>
              <a:ext cx="759541" cy="56253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9859" y="3241236"/>
              <a:ext cx="759541" cy="56253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592" y="3270800"/>
              <a:ext cx="759541" cy="562535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161364" y="2697816"/>
              <a:ext cx="4609157" cy="1542395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137566" y="2701915"/>
              <a:ext cx="3386563" cy="153829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780761" y="2697817"/>
              <a:ext cx="3314463" cy="150205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95433" y="4692440"/>
              <a:ext cx="616437" cy="43987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2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768264" y="4687972"/>
              <a:ext cx="627674" cy="4719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3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45424" y="4683464"/>
              <a:ext cx="564306" cy="4578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b="1" dirty="0">
                  <a:solidFill>
                    <a:prstClr val="black"/>
                  </a:solidFill>
                </a:rPr>
                <a:t>D</a:t>
              </a:r>
              <a:r>
                <a:rPr lang="en-US" altLang="zh-CN" sz="2000" b="1" baseline="-25000" dirty="0">
                  <a:solidFill>
                    <a:prstClr val="black"/>
                  </a:solidFill>
                </a:rPr>
                <a:t>1</a:t>
              </a:r>
              <a:endParaRPr lang="en-US" b="1" baseline="-2500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07086" y="4684088"/>
              <a:ext cx="457200" cy="4572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</a:rPr>
                <a:t>S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Connector 20"/>
            <p:cNvCxnSpPr>
              <a:stCxn id="18" idx="0"/>
            </p:cNvCxnSpPr>
            <p:nvPr/>
          </p:nvCxnSpPr>
          <p:spPr>
            <a:xfrm flipH="1" flipV="1">
              <a:off x="1931314" y="3665366"/>
              <a:ext cx="4372" cy="101872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7" idx="0"/>
            </p:cNvCxnSpPr>
            <p:nvPr/>
          </p:nvCxnSpPr>
          <p:spPr>
            <a:xfrm>
              <a:off x="6322833" y="3686011"/>
              <a:ext cx="4744" cy="99745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6" idx="0"/>
            </p:cNvCxnSpPr>
            <p:nvPr/>
          </p:nvCxnSpPr>
          <p:spPr>
            <a:xfrm>
              <a:off x="9509035" y="3584913"/>
              <a:ext cx="573066" cy="110305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5" idx="0"/>
            </p:cNvCxnSpPr>
            <p:nvPr/>
          </p:nvCxnSpPr>
          <p:spPr>
            <a:xfrm flipH="1">
              <a:off x="9003652" y="3599835"/>
              <a:ext cx="340440" cy="109260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791784" y="3011310"/>
              <a:ext cx="1289993" cy="39719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9" idx="6"/>
            </p:cNvCxnSpPr>
            <p:nvPr/>
          </p:nvCxnSpPr>
          <p:spPr>
            <a:xfrm flipV="1">
              <a:off x="3828093" y="3469014"/>
              <a:ext cx="942428" cy="326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069530" y="3522105"/>
              <a:ext cx="1493149" cy="20867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2"/>
            </p:cNvCxnSpPr>
            <p:nvPr/>
          </p:nvCxnSpPr>
          <p:spPr>
            <a:xfrm>
              <a:off x="4780761" y="3448843"/>
              <a:ext cx="1376714" cy="142126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928982" y="3105136"/>
              <a:ext cx="1507243" cy="294781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390965" y="3485127"/>
              <a:ext cx="1049057" cy="7698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53508" y="3013628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38915" y="2763596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40Gbps</a:t>
              </a:r>
              <a:endParaRPr lang="en-US" b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22515" y="3481764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311136" y="301131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143995" y="2227724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1</a:t>
              </a:r>
              <a:endParaRPr lang="en-US" b="1" baseline="-250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89285" y="2222351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2</a:t>
              </a:r>
              <a:endParaRPr lang="en-US" b="1" baseline="-25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21324" y="2225020"/>
              <a:ext cx="242005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Member</a:t>
              </a:r>
              <a:r>
                <a:rPr lang="zh-CN" altLang="en-US" b="1" dirty="0"/>
                <a:t> </a:t>
              </a:r>
              <a:r>
                <a:rPr lang="en-US" altLang="zh-CN" b="1" dirty="0"/>
                <a:t>Network</a:t>
              </a:r>
              <a:r>
                <a:rPr lang="zh-CN" altLang="en-US" b="1" dirty="0"/>
                <a:t> </a:t>
              </a:r>
              <a:r>
                <a:rPr lang="en-US" altLang="zh-CN" b="1" dirty="0"/>
                <a:t>3</a:t>
              </a:r>
              <a:endParaRPr lang="en-US" b="1" baseline="-25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35678" y="422630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990718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36741" y="3123248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69919" y="4187309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  <a:endParaRPr lang="en-US" b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12462" y="4216600"/>
              <a:ext cx="1058907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10Gbps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48235" y="3045800"/>
              <a:ext cx="1196051" cy="526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100Gbps</a:t>
              </a:r>
              <a:endParaRPr lang="en-US" b="1" dirty="0"/>
            </a:p>
          </p:txBody>
        </p:sp>
      </p:grpSp>
      <p:sp>
        <p:nvSpPr>
          <p:cNvPr id="44" name="Oval 43"/>
          <p:cNvSpPr/>
          <p:nvPr/>
        </p:nvSpPr>
        <p:spPr>
          <a:xfrm>
            <a:off x="746782" y="2633923"/>
            <a:ext cx="10864685" cy="201926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solidFill>
                  <a:srgbClr val="FF0000"/>
                </a:solidFill>
              </a:rPr>
              <a:t>How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about</a:t>
            </a:r>
            <a:r>
              <a:rPr lang="zh-CN" altLang="en-US" sz="4000" i="1" dirty="0">
                <a:solidFill>
                  <a:srgbClr val="FF0000"/>
                </a:solidFill>
              </a:rPr>
              <a:t> </a:t>
            </a:r>
            <a:r>
              <a:rPr lang="en-US" altLang="zh-CN" sz="4000" i="1" dirty="0">
                <a:solidFill>
                  <a:srgbClr val="FF0000"/>
                </a:solidFill>
              </a:rPr>
              <a:t>now?</a:t>
            </a:r>
            <a:endParaRPr lang="en-US" sz="4000" i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7576" y="4905376"/>
            <a:ext cx="62636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Sequential,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cut-by-half-until-reserved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12</a:t>
            </a:r>
            <a:r>
              <a:rPr lang="zh-CN" altLang="en-US" sz="2400" dirty="0"/>
              <a:t> </a:t>
            </a:r>
            <a:r>
              <a:rPr lang="en-US" altLang="zh-CN" sz="2400" dirty="0"/>
              <a:t>reserve</a:t>
            </a:r>
            <a:r>
              <a:rPr lang="zh-CN" altLang="en-US" sz="2400" dirty="0"/>
              <a:t> </a:t>
            </a:r>
            <a:r>
              <a:rPr lang="en-US" altLang="zh-CN" sz="2400" dirty="0"/>
              <a:t>attempts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reach</a:t>
            </a:r>
          </a:p>
          <a:p>
            <a:pPr algn="ctr"/>
            <a:r>
              <a:rPr lang="en-US" sz="2400" b="1" dirty="0"/>
              <a:t>(</a:t>
            </a:r>
            <a:r>
              <a:rPr lang="en-US" sz="2400" dirty="0"/>
              <a:t>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8.33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en-US" altLang="zh-CN" sz="2400" dirty="0"/>
              <a:t>;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1.04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24292" y="5076414"/>
            <a:ext cx="37429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A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fair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optimal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solution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sz="2400" dirty="0"/>
              <a:t>(S, D</a:t>
            </a:r>
            <a:r>
              <a:rPr lang="en-US" sz="2400" baseline="-25000" dirty="0"/>
              <a:t>1</a:t>
            </a:r>
            <a:r>
              <a:rPr lang="en-US" sz="2400" dirty="0"/>
              <a:t>): </a:t>
            </a:r>
            <a:r>
              <a:rPr lang="en-US" altLang="zh-CN" sz="2400" dirty="0"/>
              <a:t>10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algn="ctr"/>
            <a:r>
              <a:rPr lang="en-US" altLang="zh-CN" sz="2400" dirty="0"/>
              <a:t>(S,</a:t>
            </a:r>
            <a:r>
              <a:rPr lang="zh-CN" altLang="en-US" sz="2400" dirty="0"/>
              <a:t> </a:t>
            </a:r>
            <a:r>
              <a:rPr lang="en-US" altLang="zh-CN" sz="2400" dirty="0"/>
              <a:t>D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):</a:t>
            </a:r>
            <a:r>
              <a:rPr lang="zh-CN" altLang="en-US" sz="2400" dirty="0"/>
              <a:t> </a:t>
            </a:r>
            <a:r>
              <a:rPr lang="en-US" altLang="zh-CN" sz="2400" dirty="0"/>
              <a:t>5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Gbps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11840" y="5562884"/>
            <a:ext cx="10239375" cy="83099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lack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of visibility of network state (topology, policy and etc.) leads to substantial in</a:t>
            </a:r>
            <a:r>
              <a:rPr lang="en-US" altLang="zh-CN" sz="2400" dirty="0">
                <a:solidFill>
                  <a:schemeClr val="bg1"/>
                </a:solidFill>
              </a:rPr>
              <a:t>e</a:t>
            </a:r>
            <a:r>
              <a:rPr lang="en-US" sz="2400" dirty="0">
                <a:solidFill>
                  <a:schemeClr val="bg1"/>
                </a:solidFill>
              </a:rPr>
              <a:t>fficiency of </a:t>
            </a:r>
            <a:r>
              <a:rPr lang="en-US" altLang="zh-CN" sz="2400" dirty="0">
                <a:solidFill>
                  <a:schemeClr val="bg1"/>
                </a:solidFill>
              </a:rPr>
              <a:t>network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resource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reservation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systems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575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/>
      <p:bldP spid="46" grpId="0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A M</a:t>
            </a:r>
            <a:r>
              <a:rPr lang="en-US" dirty="0"/>
              <a:t>ulti-</a:t>
            </a:r>
            <a:r>
              <a:rPr lang="en-US" altLang="zh-CN" dirty="0"/>
              <a:t>D</a:t>
            </a:r>
            <a:r>
              <a:rPr lang="en-US" dirty="0"/>
              <a:t>omain </a:t>
            </a:r>
            <a:r>
              <a:rPr lang="en-US" altLang="zh-CN" dirty="0"/>
              <a:t>N</a:t>
            </a:r>
            <a:r>
              <a:rPr lang="en-US" dirty="0"/>
              <a:t>etwork </a:t>
            </a:r>
            <a:r>
              <a:rPr lang="en-US" altLang="zh-CN" dirty="0"/>
              <a:t>R</a:t>
            </a:r>
            <a:r>
              <a:rPr lang="en-US" dirty="0"/>
              <a:t>esource </a:t>
            </a:r>
            <a:r>
              <a:rPr lang="en-US" altLang="zh-CN" dirty="0"/>
              <a:t>D</a:t>
            </a:r>
            <a:r>
              <a:rPr lang="en-US" dirty="0"/>
              <a:t>iscovery </a:t>
            </a:r>
            <a:r>
              <a:rPr lang="en-US" altLang="zh-CN" dirty="0"/>
              <a:t>S</a:t>
            </a:r>
            <a:r>
              <a:rPr lang="en-US" dirty="0"/>
              <a:t>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/>
              <a:t>Goal</a:t>
            </a:r>
            <a:r>
              <a:rPr lang="en-US" altLang="zh-CN" dirty="0"/>
              <a:t>: P</a:t>
            </a:r>
            <a:r>
              <a:rPr lang="en-US" dirty="0"/>
              <a:t>rovide fine-grained, global network resource information, to optimize large</a:t>
            </a:r>
            <a:r>
              <a:rPr lang="en-US" altLang="zh-CN" dirty="0"/>
              <a:t>-scale</a:t>
            </a:r>
            <a:r>
              <a:rPr lang="en-US" dirty="0"/>
              <a:t>, multi</a:t>
            </a:r>
            <a:r>
              <a:rPr lang="en-US" altLang="zh-CN" dirty="0"/>
              <a:t>-</a:t>
            </a:r>
            <a:r>
              <a:rPr lang="en-US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dirty="0"/>
              <a:t>transfer</a:t>
            </a:r>
            <a:r>
              <a:rPr lang="en-US" altLang="zh-CN" dirty="0"/>
              <a:t>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6</a:t>
            </a:fld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372400" y="2852989"/>
            <a:ext cx="44757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submits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resource discovery request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set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circuits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logically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centralized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Tx/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 decomposes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request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forwards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it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</a:t>
            </a:r>
            <a:r>
              <a:rPr lang="en-US" dirty="0">
                <a:ea typeface="Times New Roman" charset="0"/>
                <a:cs typeface="Times New Roman" charset="0"/>
              </a:rPr>
              <a:t>o </a:t>
            </a: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domain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Mercator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servers compute, obfuscate and return </a:t>
            </a:r>
            <a:r>
              <a:rPr lang="en-US" altLang="zh-CN" dirty="0">
                <a:ea typeface="Times New Roman" charset="0"/>
                <a:cs typeface="Times New Roman" charset="0"/>
              </a:rPr>
              <a:t>resource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abstraction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Aggregator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composites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information</a:t>
            </a:r>
            <a:r>
              <a:rPr 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ea typeface="Times New Roman" charset="0"/>
                <a:cs typeface="Times New Roman" charset="0"/>
              </a:rPr>
              <a:t>returns</a:t>
            </a:r>
            <a:r>
              <a:rPr lang="zh-CN" altLang="en-US" dirty="0">
                <a:ea typeface="Times New Roman" charset="0"/>
                <a:cs typeface="Times New Roman" charset="0"/>
              </a:rPr>
              <a:t> </a:t>
            </a:r>
            <a:r>
              <a:rPr lang="en-US" dirty="0">
                <a:ea typeface="Times New Roman" charset="0"/>
                <a:cs typeface="Times New Roman" charset="0"/>
              </a:rPr>
              <a:t>to </a:t>
            </a: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;</a:t>
            </a:r>
          </a:p>
          <a:p>
            <a:pPr marL="342900" indent="-342900">
              <a:buAutoNum type="arabicPeriod"/>
            </a:pPr>
            <a:r>
              <a:rPr lang="en-US" altLang="zh-CN" dirty="0">
                <a:ea typeface="Times New Roman" charset="0"/>
                <a:cs typeface="Times New Roman" charset="0"/>
              </a:rPr>
              <a:t>User</a:t>
            </a:r>
            <a:r>
              <a:rPr lang="en-US" dirty="0">
                <a:ea typeface="Times New Roman" charset="0"/>
                <a:cs typeface="Times New Roman" charset="0"/>
              </a:rPr>
              <a:t> compute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and send</a:t>
            </a:r>
            <a:r>
              <a:rPr lang="en-US" altLang="zh-CN" dirty="0">
                <a:ea typeface="Times New Roman" charset="0"/>
                <a:cs typeface="Times New Roman" charset="0"/>
              </a:rPr>
              <a:t>s</a:t>
            </a:r>
            <a:r>
              <a:rPr lang="en-US" dirty="0">
                <a:ea typeface="Times New Roman" charset="0"/>
                <a:cs typeface="Times New Roman" charset="0"/>
              </a:rPr>
              <a:t> reservation requests to reservation systems at </a:t>
            </a:r>
            <a:r>
              <a:rPr lang="en-US" altLang="zh-CN" dirty="0">
                <a:ea typeface="Times New Roman" charset="0"/>
                <a:cs typeface="Times New Roman" charset="0"/>
              </a:rPr>
              <a:t>networks</a:t>
            </a:r>
            <a:r>
              <a:rPr lang="en-US" dirty="0">
                <a:ea typeface="Times New Roman" charset="0"/>
                <a:cs typeface="Times New Roman" charset="0"/>
              </a:rPr>
              <a:t>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68232" y="2971794"/>
            <a:ext cx="6534498" cy="3574514"/>
            <a:chOff x="568232" y="2971794"/>
            <a:chExt cx="6534498" cy="3574514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32" y="2971794"/>
              <a:ext cx="6534498" cy="357451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4071103" y="3480585"/>
              <a:ext cx="12034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/>
                <a:t>Step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5</a:t>
              </a:r>
              <a:endParaRPr lang="en-US" sz="16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287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Mercator</a:t>
            </a:r>
            <a:r>
              <a:rPr lang="en-US" altLang="zh-CN" dirty="0"/>
              <a:t>:</a:t>
            </a:r>
            <a:r>
              <a:rPr 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r>
              <a:rPr lang="en-US" altLang="zh-CN" b="1" dirty="0"/>
              <a:t>Resource</a:t>
            </a:r>
            <a:r>
              <a:rPr lang="zh-CN" altLang="en-US" b="1" dirty="0"/>
              <a:t> </a:t>
            </a:r>
            <a:r>
              <a:rPr lang="en-US" altLang="zh-CN" b="1" dirty="0"/>
              <a:t>abstraction</a:t>
            </a:r>
            <a:r>
              <a:rPr lang="zh-CN" altLang="en-US" b="1" dirty="0"/>
              <a:t> </a:t>
            </a:r>
            <a:r>
              <a:rPr lang="en-US" altLang="zh-CN" b="1" dirty="0"/>
              <a:t>obfuscating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Merge the resource</a:t>
            </a:r>
            <a:r>
              <a:rPr lang="zh-CN" altLang="en-US" dirty="0"/>
              <a:t> </a:t>
            </a:r>
            <a:r>
              <a:rPr lang="en-US" altLang="zh-CN" dirty="0"/>
              <a:t>abstraction of multiple</a:t>
            </a:r>
            <a:r>
              <a:rPr lang="zh-CN" altLang="en-US" dirty="0"/>
              <a:t> </a:t>
            </a:r>
            <a:r>
              <a:rPr lang="en-US" altLang="zh-CN" dirty="0"/>
              <a:t>domains without revealing the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individual domain.</a:t>
            </a:r>
          </a:p>
          <a:p>
            <a:r>
              <a:rPr lang="en-US" altLang="zh-CN" b="1" dirty="0"/>
              <a:t>Super-set</a:t>
            </a:r>
            <a:r>
              <a:rPr lang="zh-CN" altLang="en-US" b="1" dirty="0"/>
              <a:t> </a:t>
            </a:r>
            <a:r>
              <a:rPr lang="en-US" altLang="zh-CN" b="1" dirty="0"/>
              <a:t>projection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pre-computation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projection.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17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Resource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63275" cy="4351338"/>
          </a:xfrm>
        </p:spPr>
        <p:txBody>
          <a:bodyPr>
            <a:noAutofit/>
          </a:bodyPr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linear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inequalities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provide a compact</a:t>
            </a:r>
            <a:r>
              <a:rPr lang="zh-CN" altLang="en-US" dirty="0"/>
              <a:t> </a:t>
            </a:r>
            <a:r>
              <a:rPr lang="en-US" dirty="0"/>
              <a:t>representation</a:t>
            </a:r>
            <a:r>
              <a:rPr lang="zh-CN" altLang="en-US" dirty="0"/>
              <a:t> </a:t>
            </a:r>
            <a:r>
              <a:rPr lang="en-US" dirty="0"/>
              <a:t>of multi-domain network available bandwidth</a:t>
            </a:r>
            <a:r>
              <a:rPr lang="en-US" altLang="zh-CN" dirty="0"/>
              <a:t>.</a:t>
            </a:r>
          </a:p>
          <a:p>
            <a:endParaRPr lang="en-US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0A5AE-CD5B-A24F-9297-B5AF21D10171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3123407"/>
            <a:ext cx="54864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789" y="2928269"/>
            <a:ext cx="4831644" cy="98358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879603" y="4001294"/>
            <a:ext cx="2457826" cy="1626403"/>
            <a:chOff x="6092396" y="3745820"/>
            <a:chExt cx="3089701" cy="2391073"/>
          </a:xfrm>
        </p:grpSpPr>
        <p:grpSp>
          <p:nvGrpSpPr>
            <p:cNvPr id="8" name="Group 7"/>
            <p:cNvGrpSpPr/>
            <p:nvPr/>
          </p:nvGrpSpPr>
          <p:grpSpPr>
            <a:xfrm>
              <a:off x="6092396" y="3745820"/>
              <a:ext cx="3089701" cy="2391073"/>
              <a:chOff x="1711173" y="4143912"/>
              <a:chExt cx="3546084" cy="2629605"/>
            </a:xfrm>
          </p:grpSpPr>
          <p:cxnSp>
            <p:nvCxnSpPr>
              <p:cNvPr id="10" name="Straight Arrow Connector 9"/>
              <p:cNvCxnSpPr/>
              <p:nvPr/>
            </p:nvCxnSpPr>
            <p:spPr bwMode="auto">
              <a:xfrm flipV="1">
                <a:off x="2504752" y="6197468"/>
                <a:ext cx="2252672" cy="544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2519328" y="4224071"/>
                <a:ext cx="0" cy="199208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lv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kern="0" dirty="0" smtClean="0">
                                  <a:solidFill>
                                    <a:sysClr val="windowText" lastClr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800" dirty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1741" y="4143912"/>
                    <a:ext cx="883756" cy="845954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Rectangle 12"/>
              <p:cNvSpPr/>
              <p:nvPr/>
            </p:nvSpPr>
            <p:spPr>
              <a:xfrm>
                <a:off x="1711173" y="4411367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  <p:sp>
            <p:nvSpPr>
              <p:cNvPr id="14" name="Right Triangle 13"/>
              <p:cNvSpPr/>
              <p:nvPr/>
            </p:nvSpPr>
            <p:spPr bwMode="auto">
              <a:xfrm>
                <a:off x="2530629" y="4811179"/>
                <a:ext cx="1427276" cy="1367643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3600" baseline="-250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-105" charset="0"/>
                  <a:ea typeface="ＭＳ Ｐゴシック" pitchFamily="-105" charset="-128"/>
                  <a:cs typeface="ＭＳ Ｐゴシック" pitchFamily="-105" charset="-128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408008" y="6176373"/>
                <a:ext cx="849249" cy="5971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s-IS" dirty="0"/>
                  <a:t>100 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kern="0" dirty="0" smtClean="0">
                                <a:solidFill>
                                  <a:sysClr val="windowText" lastClr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1985" y="4994010"/>
                  <a:ext cx="780413" cy="76921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Rectangle 15"/>
          <p:cNvSpPr/>
          <p:nvPr/>
        </p:nvSpPr>
        <p:spPr>
          <a:xfrm>
            <a:off x="1014412" y="5532066"/>
            <a:ext cx="10787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Geometrically, </a:t>
            </a:r>
            <a:r>
              <a:rPr lang="en-US" altLang="zh-CN" sz="2400" dirty="0"/>
              <a:t>resource</a:t>
            </a:r>
            <a:r>
              <a:rPr lang="en-US" sz="2400" dirty="0"/>
              <a:t> </a:t>
            </a:r>
            <a:r>
              <a:rPr lang="en-US" altLang="zh-CN" sz="2400" dirty="0"/>
              <a:t>abstraction</a:t>
            </a:r>
            <a:r>
              <a:rPr lang="zh-CN" altLang="en-US" sz="2400" dirty="0"/>
              <a:t> </a:t>
            </a:r>
            <a:r>
              <a:rPr lang="en-US" sz="2400" dirty="0"/>
              <a:t>represents the </a:t>
            </a:r>
            <a:r>
              <a:rPr lang="en-US" sz="2400" dirty="0">
                <a:solidFill>
                  <a:srgbClr val="FF0000"/>
                </a:solidFill>
              </a:rPr>
              <a:t>bandwidth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feasible region</a:t>
            </a:r>
            <a:r>
              <a:rPr lang="en-US" sz="2400" dirty="0"/>
              <a:t> of </a:t>
            </a:r>
            <a:r>
              <a:rPr lang="en-US" altLang="zh-CN" sz="2400" dirty="0"/>
              <a:t>network</a:t>
            </a:r>
            <a:r>
              <a:rPr lang="en-US" sz="2400" dirty="0"/>
              <a:t> for providing bandwidths to this set of</a:t>
            </a:r>
            <a:r>
              <a:rPr lang="zh-CN" altLang="en-US" sz="2400" dirty="0"/>
              <a:t> </a:t>
            </a:r>
            <a:r>
              <a:rPr lang="en-US" sz="2400" dirty="0"/>
              <a:t>circuits.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/>
              <a:t>Redundant</a:t>
            </a:r>
            <a:r>
              <a:rPr lang="zh-CN" altLang="en-US" sz="2400" dirty="0"/>
              <a:t> </a:t>
            </a:r>
            <a:r>
              <a:rPr lang="en-US" altLang="zh-CN" sz="2400" dirty="0"/>
              <a:t>inequalities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removed</a:t>
            </a:r>
            <a:r>
              <a:rPr lang="zh-CN" altLang="en-US" sz="2400" dirty="0"/>
              <a:t> </a:t>
            </a:r>
            <a:r>
              <a:rPr lang="en-US" altLang="zh-CN" sz="2400" dirty="0"/>
              <a:t>via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polynomial-time,</a:t>
            </a:r>
            <a:r>
              <a:rPr lang="zh-CN" altLang="en-US" sz="2400" dirty="0"/>
              <a:t> </a:t>
            </a:r>
            <a:r>
              <a:rPr lang="en-US" altLang="zh-CN" sz="2400" dirty="0"/>
              <a:t>optimal</a:t>
            </a:r>
            <a:r>
              <a:rPr lang="zh-CN" altLang="en-US" sz="2400" dirty="0"/>
              <a:t> </a:t>
            </a:r>
            <a:r>
              <a:rPr lang="en-US" altLang="zh-CN" sz="2400" dirty="0"/>
              <a:t>algorithm.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805854" y="312340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05854" y="3458687"/>
            <a:ext cx="471558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03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87"/>
    </mc:Choice>
    <mc:Fallback xmlns="">
      <p:transition spd="slow" advTm="38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Resource</a:t>
            </a:r>
            <a:r>
              <a:rPr lang="zh-CN" altLang="en-US" dirty="0"/>
              <a:t> </a:t>
            </a:r>
            <a:r>
              <a:rPr lang="en-US" altLang="zh-CN" dirty="0"/>
              <a:t>Abstraction</a:t>
            </a:r>
            <a:r>
              <a:rPr lang="zh-CN" altLang="en-US" dirty="0"/>
              <a:t> </a:t>
            </a:r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Non-Unicast</a:t>
            </a:r>
            <a:r>
              <a:rPr lang="zh-CN" altLang="en-US" dirty="0"/>
              <a:t> </a:t>
            </a:r>
            <a:r>
              <a:rPr lang="en-US" altLang="zh-CN" dirty="0"/>
              <a:t>Circuits?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Basic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equations.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7" y="2928001"/>
            <a:ext cx="5486400" cy="2171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047" y="3331675"/>
            <a:ext cx="4504972" cy="168694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5A33F-CD0B-224D-8F2C-0384A0013307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50907" y="5234638"/>
            <a:ext cx="33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ea typeface="+mj-ea"/>
              </a:rPr>
              <a:t>Multicast</a:t>
            </a:r>
            <a:r>
              <a:rPr lang="zh-CN" altLang="en-US" sz="2800" dirty="0">
                <a:ea typeface="+mj-ea"/>
              </a:rPr>
              <a:t> </a:t>
            </a:r>
            <a:r>
              <a:rPr lang="en-US" altLang="zh-CN" sz="2800" dirty="0">
                <a:ea typeface="+mj-ea"/>
              </a:rPr>
              <a:t>circuit</a:t>
            </a:r>
            <a:endParaRPr lang="en-US" sz="2800" dirty="0">
              <a:ea typeface="+mj-ea"/>
            </a:endParaRPr>
          </a:p>
        </p:txBody>
      </p:sp>
      <p:sp>
        <p:nvSpPr>
          <p:cNvPr id="9" name="Oval 8"/>
          <p:cNvSpPr/>
          <p:nvPr/>
        </p:nvSpPr>
        <p:spPr>
          <a:xfrm>
            <a:off x="6608727" y="3331675"/>
            <a:ext cx="1666593" cy="52404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3|5.7|1.4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1695</Words>
  <Application>Microsoft Macintosh PowerPoint</Application>
  <PresentationFormat>Widescreen</PresentationFormat>
  <Paragraphs>242</Paragraphs>
  <Slides>26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 Unicode MS</vt:lpstr>
      <vt:lpstr>DengXian</vt:lpstr>
      <vt:lpstr>DengXian Light</vt:lpstr>
      <vt:lpstr>微软雅黑</vt:lpstr>
      <vt:lpstr>ＭＳ Ｐゴシック</vt:lpstr>
      <vt:lpstr>Arial</vt:lpstr>
      <vt:lpstr>Calibri</vt:lpstr>
      <vt:lpstr>Calibri Light</vt:lpstr>
      <vt:lpstr>Cambria Math</vt:lpstr>
      <vt:lpstr>Times New Roman</vt:lpstr>
      <vt:lpstr>Office Theme</vt:lpstr>
      <vt:lpstr>Visio</vt:lpstr>
      <vt:lpstr>Fine-Grained, Multi-Domain Network Resource Abstraction as a Fundamental Primitive to Enable High-Performance, Collaborative Data Sciences</vt:lpstr>
      <vt:lpstr>Background</vt:lpstr>
      <vt:lpstr>Example: Compact Muon Solenoid (CMS) Experiment in Large Hadron Collider (LHC)</vt:lpstr>
      <vt:lpstr>Multi-domain Circuit Reservation Systems </vt:lpstr>
      <vt:lpstr>Inefficiency of Reservation Systems: Example</vt:lpstr>
      <vt:lpstr>Mercator: A Multi-Domain Network Resource Discovery System</vt:lpstr>
      <vt:lpstr>Mercator: Key Components</vt:lpstr>
      <vt:lpstr>Resource Abstraction</vt:lpstr>
      <vt:lpstr>Can Resource Abstraction Handle Non-Unicast Circuits?</vt:lpstr>
      <vt:lpstr>Resource Abstraction: Multi-Path Circuit</vt:lpstr>
      <vt:lpstr>Resource Abstraction: Weight-Cost Multi-Path Circuit</vt:lpstr>
      <vt:lpstr>Resource Abstraction: Accuracy</vt:lpstr>
      <vt:lpstr>Resource Abstraction: Privacy Concern</vt:lpstr>
      <vt:lpstr>Mercator: Key Components</vt:lpstr>
      <vt:lpstr>Resource Abstraction Obfuscating Protocol</vt:lpstr>
      <vt:lpstr>Resource Abstraction Obfuscating Protocol: Specification</vt:lpstr>
      <vt:lpstr>Resource Abstraction Obfuscating Protocol: Example</vt:lpstr>
      <vt:lpstr>Resource Abstraction: Scalability Concern</vt:lpstr>
      <vt:lpstr>Mercator: Key Components</vt:lpstr>
      <vt:lpstr>Resource Abstraction Super-Set Projection</vt:lpstr>
      <vt:lpstr>Performance Evaluation</vt:lpstr>
      <vt:lpstr>Benefits of Mercator</vt:lpstr>
      <vt:lpstr>Benefits of Mercator</vt:lpstr>
      <vt:lpstr>Efficiency of Resource Abstraction Obfuscating</vt:lpstr>
      <vt:lpstr>Efficiency of Super-Set Projection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Fine-Grained, Multi-Domain Network Resource Abstraction as a Fundamental Primitive to Enable High-Performance, Collaborative Data Sciences</dc:title>
  <dc:creator>Qiao Xiang</dc:creator>
  <cp:lastModifiedBy>Microsoft Office User</cp:lastModifiedBy>
  <cp:revision>529</cp:revision>
  <dcterms:created xsi:type="dcterms:W3CDTF">2018-11-09T21:12:35Z</dcterms:created>
  <dcterms:modified xsi:type="dcterms:W3CDTF">2019-04-17T14:44:22Z</dcterms:modified>
</cp:coreProperties>
</file>